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handoutMasterIdLst>
    <p:handoutMasterId r:id="rId112"/>
  </p:handoutMasterIdLst>
  <p:sldIdLst>
    <p:sldId id="294" r:id="rId2"/>
    <p:sldId id="295" r:id="rId3"/>
    <p:sldId id="296" r:id="rId4"/>
    <p:sldId id="332" r:id="rId5"/>
    <p:sldId id="333" r:id="rId6"/>
    <p:sldId id="334" r:id="rId7"/>
    <p:sldId id="335" r:id="rId8"/>
    <p:sldId id="336" r:id="rId9"/>
    <p:sldId id="337" r:id="rId10"/>
    <p:sldId id="338" r:id="rId11"/>
    <p:sldId id="342" r:id="rId12"/>
    <p:sldId id="339" r:id="rId13"/>
    <p:sldId id="340" r:id="rId14"/>
    <p:sldId id="341" r:id="rId15"/>
    <p:sldId id="343" r:id="rId16"/>
    <p:sldId id="344" r:id="rId17"/>
    <p:sldId id="345" r:id="rId18"/>
    <p:sldId id="349" r:id="rId19"/>
    <p:sldId id="350" r:id="rId20"/>
    <p:sldId id="351" r:id="rId21"/>
    <p:sldId id="352" r:id="rId22"/>
    <p:sldId id="353" r:id="rId23"/>
    <p:sldId id="354" r:id="rId24"/>
    <p:sldId id="355" r:id="rId25"/>
    <p:sldId id="356" r:id="rId26"/>
    <p:sldId id="357" r:id="rId27"/>
    <p:sldId id="359" r:id="rId28"/>
    <p:sldId id="358" r:id="rId29"/>
    <p:sldId id="360" r:id="rId30"/>
    <p:sldId id="257" r:id="rId31"/>
    <p:sldId id="258" r:id="rId32"/>
    <p:sldId id="282" r:id="rId33"/>
    <p:sldId id="259" r:id="rId34"/>
    <p:sldId id="260" r:id="rId35"/>
    <p:sldId id="261" r:id="rId36"/>
    <p:sldId id="262" r:id="rId37"/>
    <p:sldId id="263" r:id="rId38"/>
    <p:sldId id="267" r:id="rId39"/>
    <p:sldId id="361" r:id="rId40"/>
    <p:sldId id="362" r:id="rId41"/>
    <p:sldId id="392" r:id="rId42"/>
    <p:sldId id="393" r:id="rId43"/>
    <p:sldId id="394" r:id="rId44"/>
    <p:sldId id="395" r:id="rId45"/>
    <p:sldId id="270" r:id="rId46"/>
    <p:sldId id="271" r:id="rId47"/>
    <p:sldId id="272" r:id="rId48"/>
    <p:sldId id="273" r:id="rId49"/>
    <p:sldId id="291" r:id="rId50"/>
    <p:sldId id="290" r:id="rId51"/>
    <p:sldId id="274" r:id="rId52"/>
    <p:sldId id="286" r:id="rId53"/>
    <p:sldId id="275" r:id="rId54"/>
    <p:sldId id="287" r:id="rId55"/>
    <p:sldId id="276" r:id="rId56"/>
    <p:sldId id="277" r:id="rId57"/>
    <p:sldId id="278" r:id="rId58"/>
    <p:sldId id="279" r:id="rId59"/>
    <p:sldId id="280" r:id="rId60"/>
    <p:sldId id="293" r:id="rId61"/>
    <p:sldId id="292" r:id="rId62"/>
    <p:sldId id="297" r:id="rId63"/>
    <p:sldId id="298" r:id="rId64"/>
    <p:sldId id="299" r:id="rId65"/>
    <p:sldId id="300" r:id="rId66"/>
    <p:sldId id="301" r:id="rId67"/>
    <p:sldId id="302" r:id="rId68"/>
    <p:sldId id="303" r:id="rId69"/>
    <p:sldId id="384" r:id="rId70"/>
    <p:sldId id="385" r:id="rId71"/>
    <p:sldId id="386" r:id="rId72"/>
    <p:sldId id="387" r:id="rId73"/>
    <p:sldId id="388" r:id="rId74"/>
    <p:sldId id="389" r:id="rId75"/>
    <p:sldId id="390" r:id="rId76"/>
    <p:sldId id="391" r:id="rId77"/>
    <p:sldId id="304" r:id="rId78"/>
    <p:sldId id="313" r:id="rId79"/>
    <p:sldId id="314" r:id="rId80"/>
    <p:sldId id="315" r:id="rId81"/>
    <p:sldId id="316" r:id="rId82"/>
    <p:sldId id="317" r:id="rId83"/>
    <p:sldId id="318" r:id="rId84"/>
    <p:sldId id="363" r:id="rId85"/>
    <p:sldId id="364"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79" r:id="rId101"/>
    <p:sldId id="380" r:id="rId102"/>
    <p:sldId id="382" r:id="rId103"/>
    <p:sldId id="383" r:id="rId104"/>
    <p:sldId id="319" r:id="rId105"/>
    <p:sldId id="396" r:id="rId106"/>
    <p:sldId id="397" r:id="rId107"/>
    <p:sldId id="398" r:id="rId108"/>
    <p:sldId id="399" r:id="rId109"/>
    <p:sldId id="400"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60" d="100"/>
          <a:sy n="160" d="100"/>
        </p:scale>
        <p:origin x="-782" y="-177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AA8267-000B-43F4-AB80-AA74E699016E}" type="datetimeFigureOut">
              <a:rPr lang="en-US" smtClean="0"/>
              <a:t>12/6/2021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24785E-14FB-4E92-9C71-ADDF9CB2634E}" type="slidenum">
              <a:rPr lang="en-US" smtClean="0"/>
              <a:t>‹#›</a:t>
            </a:fld>
            <a:endParaRPr lang="en-US"/>
          </a:p>
        </p:txBody>
      </p:sp>
    </p:spTree>
    <p:extLst>
      <p:ext uri="{BB962C8B-B14F-4D97-AF65-F5344CB8AC3E}">
        <p14:creationId xmlns:p14="http://schemas.microsoft.com/office/powerpoint/2010/main" val="3565051785"/>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AF8C14-84F4-49AA-823D-5F2690C6CAE8}" type="datetimeFigureOut">
              <a:rPr lang="en-US" smtClean="0"/>
              <a:t>12/6/2021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2489-4F02-4C55-BC4D-8643F4639D29}" type="slidenum">
              <a:rPr lang="en-US" smtClean="0"/>
              <a:t>‹#›</a:t>
            </a:fld>
            <a:endParaRPr lang="en-US"/>
          </a:p>
        </p:txBody>
      </p:sp>
    </p:spTree>
    <p:extLst>
      <p:ext uri="{BB962C8B-B14F-4D97-AF65-F5344CB8AC3E}">
        <p14:creationId xmlns:p14="http://schemas.microsoft.com/office/powerpoint/2010/main" val="337898412"/>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9DA8DC-1C4F-43B2-82E8-8EEF8FB17F79}" type="slidenum">
              <a:rPr lang="en-US" smtClean="0"/>
              <a:pPr/>
              <a:t>2</a:t>
            </a:fld>
            <a:endParaRPr lang="en-US"/>
          </a:p>
        </p:txBody>
      </p:sp>
    </p:spTree>
    <p:extLst>
      <p:ext uri="{BB962C8B-B14F-4D97-AF65-F5344CB8AC3E}">
        <p14:creationId xmlns:p14="http://schemas.microsoft.com/office/powerpoint/2010/main" val="16488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29DA8DC-1C4F-43B2-82E8-8EEF8FB17F79}" type="slidenum">
              <a:rPr lang="en-US" smtClean="0"/>
              <a:pPr/>
              <a:t>3</a:t>
            </a:fld>
            <a:endParaRPr lang="en-US"/>
          </a:p>
        </p:txBody>
      </p:sp>
    </p:spTree>
    <p:extLst>
      <p:ext uri="{BB962C8B-B14F-4D97-AF65-F5344CB8AC3E}">
        <p14:creationId xmlns:p14="http://schemas.microsoft.com/office/powerpoint/2010/main" val="393367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3045D21-BAE3-4502-8B66-256A1D90BF83}" type="slidenum">
              <a:rPr lang="en-IN" smtClean="0"/>
              <a:pPr/>
              <a:t>20</a:t>
            </a:fld>
            <a:endParaRPr lang="en-IN"/>
          </a:p>
        </p:txBody>
      </p:sp>
    </p:spTree>
    <p:extLst>
      <p:ext uri="{BB962C8B-B14F-4D97-AF65-F5344CB8AC3E}">
        <p14:creationId xmlns:p14="http://schemas.microsoft.com/office/powerpoint/2010/main" val="354732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C5A2489-4F02-4C55-BC4D-8643F4639D29}" type="slidenum">
              <a:rPr lang="en-US" smtClean="0"/>
              <a:t>33</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317552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dirty="0"/>
              <a:t>Propagation delay is time elapsed between the submission of an input and occurrence of the corresponding output.</a:t>
            </a:r>
            <a:endParaRPr lang="en-IN" dirty="0"/>
          </a:p>
        </p:txBody>
      </p:sp>
      <p:sp>
        <p:nvSpPr>
          <p:cNvPr id="4" name="Slide Number Placeholder 3"/>
          <p:cNvSpPr>
            <a:spLocks noGrp="1"/>
          </p:cNvSpPr>
          <p:nvPr>
            <p:ph type="sldNum" sz="quarter" idx="10"/>
          </p:nvPr>
        </p:nvSpPr>
        <p:spPr/>
        <p:txBody>
          <a:bodyPr/>
          <a:lstStyle/>
          <a:p>
            <a:fld id="{C3045D21-BAE3-4502-8B66-256A1D90BF83}" type="slidenum">
              <a:rPr lang="en-IN" smtClean="0"/>
              <a:pPr/>
              <a:t>85</a:t>
            </a:fld>
            <a:endParaRPr lang="en-IN"/>
          </a:p>
        </p:txBody>
      </p:sp>
    </p:spTree>
    <p:extLst>
      <p:ext uri="{BB962C8B-B14F-4D97-AF65-F5344CB8AC3E}">
        <p14:creationId xmlns:p14="http://schemas.microsoft.com/office/powerpoint/2010/main" val="10237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8B4B55-33C6-481F-94A8-C2101C26FB96}"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B4B55-33C6-481F-94A8-C2101C26FB96}"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B4B55-33C6-481F-94A8-C2101C26FB96}"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8B4B55-33C6-481F-94A8-C2101C26FB96}"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8B4B55-33C6-481F-94A8-C2101C26FB96}" type="datetimeFigureOut">
              <a:rPr lang="en-US" smtClean="0"/>
              <a:pPr/>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8B4B55-33C6-481F-94A8-C2101C26FB96}"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8B4B55-33C6-481F-94A8-C2101C26FB96}" type="datetimeFigureOut">
              <a:rPr lang="en-US" smtClean="0"/>
              <a:pPr/>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8B4B55-33C6-481F-94A8-C2101C26FB96}" type="datetimeFigureOut">
              <a:rPr lang="en-US" smtClean="0"/>
              <a:pPr/>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8B4B55-33C6-481F-94A8-C2101C26FB96}" type="datetimeFigureOut">
              <a:rPr lang="en-US" smtClean="0"/>
              <a:pPr/>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8B4B55-33C6-481F-94A8-C2101C26FB96}"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8B4B55-33C6-481F-94A8-C2101C26FB96}" type="datetimeFigureOut">
              <a:rPr lang="en-US" smtClean="0"/>
              <a:pPr/>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F62FF7-0971-4A63-9B09-2CE6ACDF024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B4B55-33C6-481F-94A8-C2101C26FB96}" type="datetimeFigureOut">
              <a:rPr lang="en-US" smtClean="0"/>
              <a:pPr/>
              <a:t>12/6/2021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62FF7-0971-4A63-9B09-2CE6ACDF024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1"/>
            <a:ext cx="7772400" cy="1523999"/>
          </a:xfrm>
        </p:spPr>
        <p:txBody>
          <a:bodyPr>
            <a:normAutofit fontScale="90000"/>
          </a:bodyPr>
          <a:lstStyle/>
          <a:p>
            <a:r>
              <a:rPr lang="en-IN" dirty="0">
                <a:solidFill>
                  <a:srgbClr val="00B050"/>
                </a:solidFill>
              </a:rPr>
              <a:t>Unit 2</a:t>
            </a:r>
            <a:r>
              <a:rPr lang="en-IN" dirty="0"/>
              <a:t/>
            </a:r>
            <a:br>
              <a:rPr lang="en-IN" dirty="0"/>
            </a:br>
            <a:r>
              <a:rPr lang="en-IN" sz="4000" dirty="0">
                <a:solidFill>
                  <a:srgbClr val="C00000"/>
                </a:solidFill>
              </a:rPr>
              <a:t>18CSC203J-Computer Organization and Architecture</a:t>
            </a:r>
          </a:p>
        </p:txBody>
      </p:sp>
      <p:pic>
        <p:nvPicPr>
          <p:cNvPr id="2050" name="Picture 2"/>
          <p:cNvPicPr>
            <a:picLocks noChangeAspect="1" noChangeArrowheads="1"/>
          </p:cNvPicPr>
          <p:nvPr/>
        </p:nvPicPr>
        <p:blipFill>
          <a:blip r:embed="rId2"/>
          <a:srcRect/>
          <a:stretch>
            <a:fillRect/>
          </a:stretch>
        </p:blipFill>
        <p:spPr bwMode="auto">
          <a:xfrm>
            <a:off x="3133725" y="3505199"/>
            <a:ext cx="2876550" cy="1371601"/>
          </a:xfrm>
          <a:prstGeom prst="rect">
            <a:avLst/>
          </a:prstGeom>
          <a:noFill/>
          <a:ln w="9525">
            <a:noFill/>
            <a:miter lim="800000"/>
            <a:headEnd/>
            <a:tailEnd/>
          </a:ln>
          <a:effectLst/>
        </p:spPr>
      </p:pic>
    </p:spTree>
    <p:extLst>
      <p:ext uri="{BB962C8B-B14F-4D97-AF65-F5344CB8AC3E}">
        <p14:creationId xmlns:p14="http://schemas.microsoft.com/office/powerpoint/2010/main" val="3475996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42" name="Picture 2"/>
          <p:cNvPicPr>
            <a:picLocks noGrp="1" noChangeAspect="1" noChangeArrowheads="1"/>
          </p:cNvPicPr>
          <p:nvPr>
            <p:ph sz="quarter" idx="1"/>
          </p:nvPr>
        </p:nvPicPr>
        <p:blipFill>
          <a:blip r:embed="rId2"/>
          <a:srcRect/>
          <a:stretch>
            <a:fillRect/>
          </a:stretch>
        </p:blipFill>
        <p:spPr bwMode="auto">
          <a:xfrm>
            <a:off x="1042987" y="2209801"/>
            <a:ext cx="6296025" cy="2489200"/>
          </a:xfrm>
          <a:prstGeom prst="rect">
            <a:avLst/>
          </a:prstGeom>
          <a:noFill/>
          <a:ln w="9525">
            <a:noFill/>
            <a:miter lim="800000"/>
            <a:headEnd/>
            <a:tailEnd/>
          </a:ln>
          <a:effectLst/>
        </p:spPr>
      </p:pic>
    </p:spTree>
    <p:extLst>
      <p:ext uri="{BB962C8B-B14F-4D97-AF65-F5344CB8AC3E}">
        <p14:creationId xmlns:p14="http://schemas.microsoft.com/office/powerpoint/2010/main" val="29629562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0070C0"/>
                </a:solidFill>
              </a:rPr>
              <a:t>Non-Restoring Division</a:t>
            </a:r>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lvl="0" algn="just">
              <a:lnSpc>
                <a:spcPct val="80000"/>
              </a:lnSpc>
            </a:pPr>
            <a:r>
              <a:rPr lang="en-US" sz="2400" dirty="0">
                <a:cs typeface="Times New Roman" pitchFamily="18" charset="0"/>
              </a:rPr>
              <a:t>An </a:t>
            </a:r>
            <a:r>
              <a:rPr lang="en-US" sz="2400" dirty="0">
                <a:solidFill>
                  <a:srgbClr val="FF0000"/>
                </a:solidFill>
                <a:cs typeface="Times New Roman" pitchFamily="18" charset="0"/>
              </a:rPr>
              <a:t>n-bit positive divisor is loaded into register M and an n-bit positive  dividend is loaded into register Q </a:t>
            </a:r>
            <a:r>
              <a:rPr lang="en-US" sz="2400" dirty="0">
                <a:cs typeface="Times New Roman" pitchFamily="18" charset="0"/>
              </a:rPr>
              <a:t>at the start of the operation.</a:t>
            </a:r>
          </a:p>
          <a:p>
            <a:pPr lvl="0" algn="just">
              <a:lnSpc>
                <a:spcPct val="80000"/>
              </a:lnSpc>
            </a:pPr>
            <a:r>
              <a:rPr lang="en-US" sz="2400" dirty="0">
                <a:solidFill>
                  <a:srgbClr val="FF0000"/>
                </a:solidFill>
                <a:cs typeface="Times New Roman" pitchFamily="18" charset="0"/>
              </a:rPr>
              <a:t>Register A is set to 0</a:t>
            </a:r>
          </a:p>
          <a:p>
            <a:pPr algn="just">
              <a:lnSpc>
                <a:spcPct val="90000"/>
              </a:lnSpc>
            </a:pPr>
            <a:r>
              <a:rPr lang="en-US" sz="2400" dirty="0">
                <a:cs typeface="Times New Roman" pitchFamily="18" charset="0"/>
              </a:rPr>
              <a:t>After the division operation is complete, the </a:t>
            </a:r>
            <a:r>
              <a:rPr lang="en-US" sz="2400" dirty="0">
                <a:solidFill>
                  <a:srgbClr val="FF0000"/>
                </a:solidFill>
                <a:cs typeface="Times New Roman" pitchFamily="18" charset="0"/>
              </a:rPr>
              <a:t>n-bit quotient is in register Q and the remainder is in register A.</a:t>
            </a:r>
          </a:p>
          <a:p>
            <a:pPr marL="0" indent="0">
              <a:buNone/>
            </a:pPr>
            <a:r>
              <a:rPr lang="en-US" sz="2400" dirty="0"/>
              <a:t>Step 1: Do the following</a:t>
            </a:r>
            <a:r>
              <a:rPr lang="en-US" sz="2400" i="1" dirty="0"/>
              <a:t> n</a:t>
            </a:r>
            <a:r>
              <a:rPr lang="en-US" sz="2400" dirty="0"/>
              <a:t> times:</a:t>
            </a:r>
            <a:endParaRPr lang="en-IN" sz="2400" dirty="0"/>
          </a:p>
          <a:p>
            <a:pPr marL="0" indent="0">
              <a:buNone/>
            </a:pPr>
            <a:r>
              <a:rPr lang="en-US" sz="2400" dirty="0" smtClean="0"/>
              <a:t>1.If </a:t>
            </a:r>
            <a:r>
              <a:rPr lang="en-US" sz="2400" dirty="0"/>
              <a:t>the sign of A is 0, shift A and Q left one bit position and subtract M </a:t>
            </a:r>
            <a:r>
              <a:rPr lang="en-US" sz="2400" dirty="0" smtClean="0"/>
              <a:t>from A</a:t>
            </a:r>
            <a:r>
              <a:rPr lang="en-US" sz="2400" dirty="0"/>
              <a:t>; otherwise, shift A and Q left and add M to A</a:t>
            </a:r>
            <a:r>
              <a:rPr lang="en-US" sz="2400" dirty="0" smtClean="0"/>
              <a:t>.</a:t>
            </a:r>
            <a:r>
              <a:rPr lang="en-US" sz="2400" dirty="0"/>
              <a:t> </a:t>
            </a:r>
            <a:endParaRPr lang="en-IN" sz="2400" dirty="0"/>
          </a:p>
          <a:p>
            <a:pPr marL="0" indent="0">
              <a:buNone/>
            </a:pPr>
            <a:r>
              <a:rPr lang="en-US" sz="2400" dirty="0" smtClean="0"/>
              <a:t>2.Now</a:t>
            </a:r>
            <a:r>
              <a:rPr lang="en-US" sz="2400" dirty="0"/>
              <a:t>, if the sign of A is 0, set q0 to 1; otherwise, set q0 to 0</a:t>
            </a:r>
            <a:r>
              <a:rPr lang="en-US" sz="2400" dirty="0" smtClean="0"/>
              <a:t>.</a:t>
            </a:r>
            <a:r>
              <a:rPr lang="en-US" sz="2400" dirty="0"/>
              <a:t/>
            </a:r>
            <a:br>
              <a:rPr lang="en-US" sz="2400" dirty="0"/>
            </a:br>
            <a:endParaRPr lang="en-US" sz="2400" dirty="0" smtClean="0"/>
          </a:p>
          <a:p>
            <a:pPr marL="0" indent="0">
              <a:buNone/>
            </a:pPr>
            <a:r>
              <a:rPr lang="en-US" sz="2400" dirty="0" smtClean="0"/>
              <a:t>Step </a:t>
            </a:r>
            <a:r>
              <a:rPr lang="en-US" sz="2400" dirty="0"/>
              <a:t>2: If the sign of A is 1, add M to A.</a:t>
            </a:r>
            <a:endParaRPr lang="en-IN" sz="2400" dirty="0"/>
          </a:p>
          <a:p>
            <a:pPr lvl="0">
              <a:lnSpc>
                <a:spcPct val="80000"/>
              </a:lnSpc>
              <a:buNone/>
            </a:pPr>
            <a:endParaRPr lang="en-US" sz="2400" dirty="0">
              <a:latin typeface="+mj-lt"/>
              <a:cs typeface="Times New Roman" pitchFamily="18" charset="0"/>
            </a:endParaRPr>
          </a:p>
          <a:p>
            <a:pPr lvl="0" algn="just">
              <a:lnSpc>
                <a:spcPct val="80000"/>
              </a:lnSpc>
            </a:pPr>
            <a:endParaRPr lang="en-US" altLang="en-US" sz="2400" dirty="0">
              <a:latin typeface="+mj-lt"/>
            </a:endParaRPr>
          </a:p>
        </p:txBody>
      </p:sp>
    </p:spTree>
    <p:extLst>
      <p:ext uri="{BB962C8B-B14F-4D97-AF65-F5344CB8AC3E}">
        <p14:creationId xmlns:p14="http://schemas.microsoft.com/office/powerpoint/2010/main" val="26833635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2057400" y="6248401"/>
            <a:ext cx="4876800" cy="381000"/>
          </a:xfrm>
        </p:spPr>
        <p:txBody>
          <a:bodyPr>
            <a:noAutofit/>
          </a:bodyPr>
          <a:lstStyle/>
          <a:p>
            <a:pPr>
              <a:buNone/>
            </a:pPr>
            <a:r>
              <a:rPr lang="en-IN" sz="2000" b="1" dirty="0"/>
              <a:t>Figure: Flowchart for Non-Restoring Division</a:t>
            </a:r>
          </a:p>
        </p:txBody>
      </p:sp>
      <p:pic>
        <p:nvPicPr>
          <p:cNvPr id="6" name="Content Placeholder 3" descr="enter image description here"/>
          <p:cNvPicPr>
            <a:picLocks/>
          </p:cNvPicPr>
          <p:nvPr/>
        </p:nvPicPr>
        <p:blipFill>
          <a:blip r:embed="rId3">
            <a:lum bright="-59000" contrast="91000"/>
          </a:blip>
          <a:stretch>
            <a:fillRect/>
          </a:stretch>
        </p:blipFill>
        <p:spPr bwMode="auto">
          <a:xfrm>
            <a:off x="1676400" y="1066801"/>
            <a:ext cx="5715000" cy="5029200"/>
          </a:xfrm>
          <a:prstGeom prst="rect">
            <a:avLst/>
          </a:prstGeom>
          <a:noFill/>
          <a:ln w="9525">
            <a:noFill/>
            <a:miter lim="800000"/>
            <a:headEnd/>
            <a:tailEnd/>
          </a:ln>
        </p:spPr>
      </p:pic>
      <p:sp>
        <p:nvSpPr>
          <p:cNvPr id="8" name="Rectangle 7"/>
          <p:cNvSpPr/>
          <p:nvPr/>
        </p:nvSpPr>
        <p:spPr>
          <a:xfrm>
            <a:off x="7543800" y="3667035"/>
            <a:ext cx="4572000" cy="291875"/>
          </a:xfrm>
          <a:prstGeom prst="rect">
            <a:avLst/>
          </a:prstGeom>
        </p:spPr>
        <p:txBody>
          <a:bodyPr>
            <a:spAutoFit/>
          </a:bodyPr>
          <a:lstStyle/>
          <a:p>
            <a:pPr fontAlgn="base">
              <a:lnSpc>
                <a:spcPct val="70000"/>
              </a:lnSpc>
            </a:pPr>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2496011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9218" name="Picture 2"/>
          <p:cNvPicPr>
            <a:picLocks noChangeAspect="1" noChangeArrowheads="1"/>
          </p:cNvPicPr>
          <p:nvPr/>
        </p:nvPicPr>
        <p:blipFill>
          <a:blip r:embed="rId3"/>
          <a:srcRect/>
          <a:stretch>
            <a:fillRect/>
          </a:stretch>
        </p:blipFill>
        <p:spPr bwMode="auto">
          <a:xfrm>
            <a:off x="609600" y="1219200"/>
            <a:ext cx="6858000" cy="5105400"/>
          </a:xfrm>
          <a:prstGeom prst="rect">
            <a:avLst/>
          </a:prstGeom>
          <a:noFill/>
          <a:ln w="9525">
            <a:noFill/>
            <a:miter lim="800000"/>
            <a:headEnd/>
            <a:tailEnd/>
          </a:ln>
          <a:effectLst/>
        </p:spPr>
      </p:pic>
    </p:spTree>
    <p:extLst>
      <p:ext uri="{BB962C8B-B14F-4D97-AF65-F5344CB8AC3E}">
        <p14:creationId xmlns:p14="http://schemas.microsoft.com/office/powerpoint/2010/main" val="35641507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Non-Restoring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1676400" y="776288"/>
            <a:ext cx="5410200" cy="6081712"/>
          </a:xfrm>
          <a:prstGeom prst="rect">
            <a:avLst/>
          </a:prstGeom>
          <a:noFill/>
          <a:ln w="9525">
            <a:noFill/>
            <a:miter lim="800000"/>
            <a:headEnd/>
            <a:tailEnd/>
          </a:ln>
          <a:effectLst/>
        </p:spPr>
      </p:pic>
    </p:spTree>
    <p:extLst>
      <p:ext uri="{BB962C8B-B14F-4D97-AF65-F5344CB8AC3E}">
        <p14:creationId xmlns:p14="http://schemas.microsoft.com/office/powerpoint/2010/main" val="33594818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BA0975-6500-4F3B-92C6-5BF074A8A64B}"/>
              </a:ext>
            </a:extLst>
          </p:cNvPr>
          <p:cNvSpPr>
            <a:spLocks noGrp="1"/>
          </p:cNvSpPr>
          <p:nvPr>
            <p:ph type="ctrTitle"/>
          </p:nvPr>
        </p:nvSpPr>
        <p:spPr>
          <a:xfrm>
            <a:off x="1143000" y="1752988"/>
            <a:ext cx="6858000" cy="659048"/>
          </a:xfrm>
        </p:spPr>
        <p:txBody>
          <a:bodyPr>
            <a:normAutofit/>
          </a:bodyPr>
          <a:lstStyle/>
          <a:p>
            <a:r>
              <a:rPr lang="en-US" sz="3000" dirty="0">
                <a:latin typeface="Times New Roman" panose="02020603050405020304" pitchFamily="18" charset="0"/>
                <a:cs typeface="Times New Roman" panose="02020603050405020304" pitchFamily="18" charset="0"/>
              </a:rPr>
              <a:t>Floating point numbers and operations</a:t>
            </a:r>
            <a:endParaRPr lang="en-IN" sz="3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CCD0B5A2-4C12-4DDC-8A95-F3E6CCD82610}"/>
              </a:ext>
            </a:extLst>
          </p:cNvPr>
          <p:cNvPicPr>
            <a:picLocks noChangeAspect="1" noChangeArrowheads="1"/>
          </p:cNvPicPr>
          <p:nvPr/>
        </p:nvPicPr>
        <p:blipFill>
          <a:blip r:embed="rId2"/>
          <a:srcRect/>
          <a:stretch>
            <a:fillRect/>
          </a:stretch>
        </p:blipFill>
        <p:spPr bwMode="auto">
          <a:xfrm>
            <a:off x="8057567" y="857251"/>
            <a:ext cx="1000125" cy="935831"/>
          </a:xfrm>
          <a:prstGeom prst="rect">
            <a:avLst/>
          </a:prstGeom>
          <a:noFill/>
          <a:ln w="9525">
            <a:noFill/>
            <a:miter lim="800000"/>
            <a:headEnd/>
            <a:tailEnd/>
          </a:ln>
          <a:effectLst/>
        </p:spPr>
      </p:pic>
    </p:spTree>
    <p:extLst>
      <p:ext uri="{BB962C8B-B14F-4D97-AF65-F5344CB8AC3E}">
        <p14:creationId xmlns:p14="http://schemas.microsoft.com/office/powerpoint/2010/main" val="8057406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fontScale="77500" lnSpcReduction="20000"/>
          </a:bodyPr>
          <a:lstStyle/>
          <a:p>
            <a:pPr>
              <a:buNone/>
            </a:pPr>
            <a:r>
              <a:rPr lang="en-IN" dirty="0">
                <a:solidFill>
                  <a:srgbClr val="C00000"/>
                </a:solidFill>
              </a:rPr>
              <a:t>Floating Point Number Representation (FPR)</a:t>
            </a:r>
          </a:p>
          <a:p>
            <a:pPr>
              <a:buNone/>
            </a:pPr>
            <a:r>
              <a:rPr lang="en-IN" dirty="0">
                <a:solidFill>
                  <a:srgbClr val="C00000"/>
                </a:solidFill>
              </a:rPr>
              <a:t>			</a:t>
            </a:r>
            <a:r>
              <a:rPr lang="en-IN" dirty="0"/>
              <a:t>±Significant x </a:t>
            </a:r>
            <a:r>
              <a:rPr lang="en-IN" dirty="0" err="1"/>
              <a:t>Base</a:t>
            </a:r>
            <a:r>
              <a:rPr lang="en-IN" baseline="30000" dirty="0" err="1"/>
              <a:t>±Exponent</a:t>
            </a:r>
            <a:endParaRPr lang="en-IN" baseline="30000" dirty="0"/>
          </a:p>
          <a:p>
            <a:pPr>
              <a:buNone/>
            </a:pPr>
            <a:r>
              <a:rPr lang="en-US" baseline="30000" dirty="0"/>
              <a:t>	</a:t>
            </a:r>
            <a:r>
              <a:rPr lang="en-US" dirty="0"/>
              <a:t>Example: +10.55 x 10</a:t>
            </a:r>
            <a:r>
              <a:rPr lang="en-US" baseline="30000" dirty="0"/>
              <a:t>55</a:t>
            </a:r>
          </a:p>
          <a:p>
            <a:pPr>
              <a:buNone/>
            </a:pPr>
            <a:endParaRPr lang="en-US" baseline="30000" dirty="0"/>
          </a:p>
          <a:p>
            <a:pPr>
              <a:buNone/>
            </a:pPr>
            <a:r>
              <a:rPr lang="en-US" b="1" dirty="0"/>
              <a:t>Why FPR?</a:t>
            </a:r>
          </a:p>
          <a:p>
            <a:pPr marL="0" indent="17463"/>
            <a:r>
              <a:rPr lang="en-US" b="1" dirty="0"/>
              <a:t>   </a:t>
            </a:r>
            <a:r>
              <a:rPr lang="en-US" dirty="0"/>
              <a:t>Consider a very small number 0.00000000005</a:t>
            </a:r>
          </a:p>
          <a:p>
            <a:pPr marL="0" indent="17463"/>
            <a:r>
              <a:rPr lang="en-US" dirty="0"/>
              <a:t>   As it consists of many 0’s after the decimal point, it  </a:t>
            </a:r>
          </a:p>
          <a:p>
            <a:pPr marL="0" indent="17463">
              <a:buNone/>
            </a:pPr>
            <a:r>
              <a:rPr lang="en-US" dirty="0"/>
              <a:t>     requires more number bits for representation</a:t>
            </a:r>
          </a:p>
          <a:p>
            <a:r>
              <a:rPr lang="en-US" dirty="0"/>
              <a:t>0.00000000005 is represented as </a:t>
            </a:r>
            <a:r>
              <a:rPr lang="en-US" b="1" dirty="0"/>
              <a:t>0.5 x </a:t>
            </a:r>
            <a:r>
              <a:rPr lang="en-US" b="1" dirty="0">
                <a:cs typeface="Arial" charset="0"/>
              </a:rPr>
              <a:t>10</a:t>
            </a:r>
            <a:r>
              <a:rPr lang="en-US" b="1" baseline="30000" dirty="0">
                <a:cs typeface="Arial" charset="0"/>
              </a:rPr>
              <a:t>-10</a:t>
            </a:r>
            <a:r>
              <a:rPr lang="en-US" b="1" dirty="0">
                <a:cs typeface="Arial" charset="0"/>
              </a:rPr>
              <a:t>, </a:t>
            </a:r>
            <a:r>
              <a:rPr lang="en-US" dirty="0">
                <a:cs typeface="Arial" charset="0"/>
              </a:rPr>
              <a:t>it will require only fewer bits</a:t>
            </a:r>
            <a:endParaRPr lang="en-US" dirty="0"/>
          </a:p>
          <a:p>
            <a:r>
              <a:rPr lang="en-US" dirty="0"/>
              <a:t>Consider a very large number 50000000000 which can be represented as 5 x 10</a:t>
            </a:r>
            <a:r>
              <a:rPr lang="en-US" baseline="30000" dirty="0"/>
              <a:t>10 </a:t>
            </a:r>
          </a:p>
          <a:p>
            <a:r>
              <a:rPr lang="en-US" b="1" dirty="0">
                <a:cs typeface="Arial" charset="0"/>
              </a:rPr>
              <a:t>Consider the example 0.123 x 10</a:t>
            </a:r>
            <a:r>
              <a:rPr lang="en-US" b="1" baseline="30000" dirty="0">
                <a:cs typeface="Arial" charset="0"/>
              </a:rPr>
              <a:t>4  </a:t>
            </a:r>
            <a:r>
              <a:rPr lang="en-US" b="1" dirty="0">
                <a:cs typeface="Arial" charset="0"/>
              </a:rPr>
              <a:t>= 0.0123 x 10</a:t>
            </a:r>
            <a:r>
              <a:rPr lang="en-US" b="1" baseline="30000" dirty="0">
                <a:cs typeface="Arial" charset="0"/>
              </a:rPr>
              <a:t>5  </a:t>
            </a:r>
            <a:r>
              <a:rPr lang="en-US" b="1" dirty="0">
                <a:cs typeface="Arial" charset="0"/>
              </a:rPr>
              <a:t>= 123 x 10</a:t>
            </a:r>
            <a:r>
              <a:rPr lang="en-US" b="1" baseline="30000" dirty="0">
                <a:cs typeface="Arial" charset="0"/>
              </a:rPr>
              <a:t>3</a:t>
            </a:r>
          </a:p>
          <a:p>
            <a:r>
              <a:rPr lang="en-US" dirty="0">
                <a:cs typeface="Arial" charset="0"/>
              </a:rPr>
              <a:t>But we need a fixed and single representation for floating point numbers. For this normalization is required.</a:t>
            </a:r>
            <a:endParaRPr lang="en-US" b="1" dirty="0">
              <a:cs typeface="Arial" charset="0"/>
            </a:endParaRPr>
          </a:p>
          <a:p>
            <a:pPr lvl="0" algn="just">
              <a:lnSpc>
                <a:spcPct val="80000"/>
              </a:lnSpc>
              <a:buNone/>
            </a:pPr>
            <a:endParaRPr lang="en-US" altLang="en-US" sz="2400" dirty="0">
              <a:latin typeface="+mj-lt"/>
            </a:endParaRPr>
          </a:p>
        </p:txBody>
      </p:sp>
    </p:spTree>
    <p:extLst>
      <p:ext uri="{BB962C8B-B14F-4D97-AF65-F5344CB8AC3E}">
        <p14:creationId xmlns:p14="http://schemas.microsoft.com/office/powerpoint/2010/main" val="30155546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2362200"/>
          </a:xfrm>
        </p:spPr>
        <p:txBody>
          <a:bodyPr>
            <a:normAutofit fontScale="25000" lnSpcReduction="20000"/>
          </a:bodyPr>
          <a:lstStyle/>
          <a:p>
            <a:pPr>
              <a:buNone/>
            </a:pPr>
            <a:r>
              <a:rPr lang="en-IN" sz="5500" dirty="0">
                <a:solidFill>
                  <a:srgbClr val="C00000"/>
                </a:solidFill>
              </a:rPr>
              <a:t>Normalization rules for floating point number </a:t>
            </a:r>
          </a:p>
          <a:p>
            <a:pPr>
              <a:buNone/>
            </a:pPr>
            <a:r>
              <a:rPr lang="en-IN" sz="5500" dirty="0"/>
              <a:t>There are 2 rules:</a:t>
            </a:r>
          </a:p>
          <a:p>
            <a:pPr marL="514350" indent="-514350">
              <a:buAutoNum type="arabicParenBoth"/>
            </a:pPr>
            <a:r>
              <a:rPr lang="en-IN" sz="5500" dirty="0"/>
              <a:t>The integer part should be 0              </a:t>
            </a:r>
            <a:r>
              <a:rPr lang="en-IN" sz="5500" baseline="-25000" dirty="0"/>
              <a:t>n</a:t>
            </a:r>
          </a:p>
          <a:p>
            <a:pPr marL="514350" indent="-514350">
              <a:buAutoNum type="arabicParenBoth"/>
            </a:pPr>
            <a:r>
              <a:rPr lang="en-IN" sz="5500" dirty="0"/>
              <a:t>0.d</a:t>
            </a:r>
            <a:r>
              <a:rPr lang="en-IN" sz="5500" baseline="-25000" dirty="0"/>
              <a:t>1</a:t>
            </a:r>
            <a:r>
              <a:rPr lang="en-IN" sz="5500" dirty="0"/>
              <a:t>d</a:t>
            </a:r>
            <a:r>
              <a:rPr lang="en-IN" sz="5500" baseline="-25000" dirty="0"/>
              <a:t>2</a:t>
            </a:r>
            <a:r>
              <a:rPr lang="en-IN" sz="5500" dirty="0"/>
              <a:t>...</a:t>
            </a:r>
            <a:r>
              <a:rPr lang="en-IN" sz="5500" dirty="0" err="1"/>
              <a:t>d</a:t>
            </a:r>
            <a:r>
              <a:rPr lang="en-IN" sz="5500" baseline="-25000" dirty="0" err="1"/>
              <a:t>n</a:t>
            </a:r>
            <a:r>
              <a:rPr lang="en-IN" sz="5500" baseline="-25000" dirty="0"/>
              <a:t> </a:t>
            </a:r>
            <a:r>
              <a:rPr lang="en-IN" sz="5500" dirty="0"/>
              <a:t> x B</a:t>
            </a:r>
            <a:r>
              <a:rPr lang="en-IN" sz="5500" baseline="30000" dirty="0"/>
              <a:t>±E</a:t>
            </a:r>
            <a:r>
              <a:rPr lang="en-IN" sz="5500" dirty="0"/>
              <a:t>  then d</a:t>
            </a:r>
            <a:r>
              <a:rPr lang="en-IN" sz="5500" baseline="-25000" dirty="0"/>
              <a:t>1 </a:t>
            </a:r>
            <a:r>
              <a:rPr lang="en-IN" sz="5500" dirty="0"/>
              <a:t> &gt; 0 and all </a:t>
            </a:r>
            <a:r>
              <a:rPr lang="en-IN" sz="5500" dirty="0" err="1"/>
              <a:t>d</a:t>
            </a:r>
            <a:r>
              <a:rPr lang="en-IN" sz="5500" baseline="-25000" dirty="0" err="1"/>
              <a:t>i</a:t>
            </a:r>
            <a:r>
              <a:rPr lang="en-IN" sz="5500" dirty="0"/>
              <a:t> ≥</a:t>
            </a:r>
            <a:r>
              <a:rPr lang="en-IN" sz="5500" baseline="30000" dirty="0"/>
              <a:t> </a:t>
            </a:r>
            <a:r>
              <a:rPr lang="en-IN" sz="5500" dirty="0"/>
              <a:t>0</a:t>
            </a:r>
          </a:p>
          <a:p>
            <a:pPr marL="514350" indent="-514350">
              <a:buNone/>
            </a:pPr>
            <a:r>
              <a:rPr lang="en-IN" sz="5500" baseline="30000" dirty="0"/>
              <a:t>                                                                                                              </a:t>
            </a:r>
            <a:r>
              <a:rPr lang="en-IN" sz="5500" baseline="30000" dirty="0" err="1"/>
              <a:t>i</a:t>
            </a:r>
            <a:r>
              <a:rPr lang="en-IN" sz="5500" baseline="30000" dirty="0"/>
              <a:t>=2                    </a:t>
            </a:r>
          </a:p>
          <a:p>
            <a:pPr marL="514350" indent="-514350">
              <a:buNone/>
            </a:pPr>
            <a:r>
              <a:rPr lang="en-IN" sz="5500" dirty="0"/>
              <a:t>In the example </a:t>
            </a:r>
            <a:r>
              <a:rPr lang="en-US" sz="5500" b="1" dirty="0">
                <a:cs typeface="Arial" charset="0"/>
              </a:rPr>
              <a:t>0.123 x 10</a:t>
            </a:r>
            <a:r>
              <a:rPr lang="en-US" sz="5500" b="1" baseline="30000" dirty="0">
                <a:cs typeface="Arial" charset="0"/>
              </a:rPr>
              <a:t>4  </a:t>
            </a:r>
            <a:r>
              <a:rPr lang="en-US" sz="5500" b="1" dirty="0">
                <a:cs typeface="Arial" charset="0"/>
              </a:rPr>
              <a:t>= </a:t>
            </a:r>
            <a:r>
              <a:rPr lang="en-US" sz="5500" b="1" strike="sngStrike" dirty="0">
                <a:cs typeface="Arial" charset="0"/>
              </a:rPr>
              <a:t>0.0123 x 10</a:t>
            </a:r>
            <a:r>
              <a:rPr lang="en-US" sz="5500" b="1" strike="sngStrike" baseline="30000" dirty="0">
                <a:cs typeface="Arial" charset="0"/>
              </a:rPr>
              <a:t>5</a:t>
            </a:r>
            <a:r>
              <a:rPr lang="en-US" sz="5500" b="1" strike="sngStrike" dirty="0">
                <a:cs typeface="Arial" charset="0"/>
              </a:rPr>
              <a:t> </a:t>
            </a:r>
            <a:r>
              <a:rPr lang="en-US" sz="5500" b="1" baseline="30000" dirty="0">
                <a:cs typeface="Arial" charset="0"/>
              </a:rPr>
              <a:t> </a:t>
            </a:r>
            <a:r>
              <a:rPr lang="en-US" sz="5500" b="1" dirty="0">
                <a:cs typeface="Arial" charset="0"/>
              </a:rPr>
              <a:t>= </a:t>
            </a:r>
            <a:r>
              <a:rPr lang="en-US" sz="5500" b="1" strike="sngStrike" dirty="0">
                <a:cs typeface="Arial" charset="0"/>
              </a:rPr>
              <a:t>123 x 103, </a:t>
            </a:r>
            <a:r>
              <a:rPr lang="en-US" sz="5500" b="1" dirty="0">
                <a:cs typeface="Arial" charset="0"/>
              </a:rPr>
              <a:t>the strikethrough representations are wrong with respect to normalization rules.</a:t>
            </a:r>
            <a:endParaRPr lang="en-IN" sz="5500" strike="sngStrike" dirty="0"/>
          </a:p>
          <a:p>
            <a:pPr marL="514350" indent="-514350">
              <a:buNone/>
            </a:pPr>
            <a:endParaRPr lang="en-IN" sz="5500" baseline="30000" dirty="0"/>
          </a:p>
          <a:p>
            <a:pPr marL="514350" indent="-514350">
              <a:buNone/>
            </a:pPr>
            <a:endParaRPr lang="en-IN" sz="5500" baseline="30000" dirty="0"/>
          </a:p>
          <a:p>
            <a:pPr marL="514350" indent="-514350">
              <a:buNone/>
            </a:pPr>
            <a:r>
              <a:rPr lang="en-IN" sz="5500" dirty="0"/>
              <a:t>Two floating point representation techniques are,</a:t>
            </a:r>
          </a:p>
          <a:p>
            <a:pPr marL="514350" indent="-514350">
              <a:buAutoNum type="arabicParenBoth"/>
            </a:pPr>
            <a:r>
              <a:rPr lang="en-IN" sz="5500" dirty="0"/>
              <a:t>Single precision (32 bits or 4 bytes)</a:t>
            </a:r>
          </a:p>
          <a:p>
            <a:pPr marL="514350" indent="-514350">
              <a:buAutoNum type="arabicParenBoth"/>
            </a:pPr>
            <a:r>
              <a:rPr lang="en-IN" sz="5500" dirty="0"/>
              <a:t>Double precision (64 bits or 8 bytes)</a:t>
            </a:r>
          </a:p>
          <a:p>
            <a:pPr marL="514350" indent="-514350">
              <a:buNone/>
            </a:pPr>
            <a:endParaRPr lang="en-IN" dirty="0"/>
          </a:p>
          <a:p>
            <a:pPr marL="514350" indent="-514350">
              <a:buNone/>
            </a:pPr>
            <a:endParaRPr lang="en-IN" b="1" dirty="0"/>
          </a:p>
          <a:p>
            <a:pPr marL="514350" indent="-514350">
              <a:buNone/>
            </a:pPr>
            <a:r>
              <a:rPr lang="en-IN" dirty="0">
                <a:solidFill>
                  <a:srgbClr val="C00000"/>
                </a:solidFill>
              </a:rPr>
              <a:t>		</a:t>
            </a:r>
            <a:endParaRPr lang="en-US" baseline="30000" dirty="0"/>
          </a:p>
          <a:p>
            <a:pPr lvl="0" algn="just">
              <a:lnSpc>
                <a:spcPct val="80000"/>
              </a:lnSpc>
              <a:buNone/>
            </a:pPr>
            <a:endParaRPr lang="en-US" altLang="en-US" sz="2400" dirty="0">
              <a:latin typeface="+mj-lt"/>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7"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9" name="Picture 6"/>
          <p:cNvPicPr>
            <a:picLocks noChangeAspect="1" noChangeArrowheads="1"/>
          </p:cNvPicPr>
          <p:nvPr/>
        </p:nvPicPr>
        <p:blipFill>
          <a:blip r:embed="rId4"/>
          <a:srcRect/>
          <a:stretch>
            <a:fillRect/>
          </a:stretch>
        </p:blipFill>
        <p:spPr bwMode="auto">
          <a:xfrm>
            <a:off x="1700213" y="3657600"/>
            <a:ext cx="5743575" cy="1314450"/>
          </a:xfrm>
          <a:prstGeom prst="rect">
            <a:avLst/>
          </a:prstGeom>
          <a:noFill/>
          <a:ln w="9525">
            <a:noFill/>
            <a:miter lim="800000"/>
            <a:headEnd/>
            <a:tailEnd/>
          </a:ln>
          <a:effectLst/>
        </p:spPr>
      </p:pic>
      <p:pic>
        <p:nvPicPr>
          <p:cNvPr id="1031" name="Picture 7"/>
          <p:cNvPicPr>
            <a:picLocks noChangeAspect="1" noChangeArrowheads="1"/>
          </p:cNvPicPr>
          <p:nvPr/>
        </p:nvPicPr>
        <p:blipFill>
          <a:blip r:embed="rId5"/>
          <a:srcRect/>
          <a:stretch>
            <a:fillRect/>
          </a:stretch>
        </p:blipFill>
        <p:spPr bwMode="auto">
          <a:xfrm>
            <a:off x="1752600" y="5029201"/>
            <a:ext cx="5657850" cy="1524000"/>
          </a:xfrm>
          <a:prstGeom prst="rect">
            <a:avLst/>
          </a:prstGeom>
          <a:noFill/>
          <a:ln w="9525">
            <a:noFill/>
            <a:miter lim="800000"/>
            <a:headEnd/>
            <a:tailEnd/>
          </a:ln>
          <a:effectLst/>
        </p:spPr>
      </p:pic>
    </p:spTree>
    <p:extLst>
      <p:ext uri="{BB962C8B-B14F-4D97-AF65-F5344CB8AC3E}">
        <p14:creationId xmlns:p14="http://schemas.microsoft.com/office/powerpoint/2010/main" val="29022335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751382" y="381000"/>
            <a:ext cx="7641236" cy="5745163"/>
          </a:xfrm>
          <a:prstGeom prst="rect">
            <a:avLst/>
          </a:prstGeom>
          <a:noFill/>
          <a:ln w="9525">
            <a:noFill/>
            <a:miter lim="800000"/>
            <a:headEnd/>
            <a:tailEnd/>
          </a:ln>
          <a:effectLst/>
        </p:spPr>
      </p:pic>
    </p:spTree>
    <p:extLst>
      <p:ext uri="{BB962C8B-B14F-4D97-AF65-F5344CB8AC3E}">
        <p14:creationId xmlns:p14="http://schemas.microsoft.com/office/powerpoint/2010/main" val="26344761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fontScale="92500"/>
          </a:bodyPr>
          <a:lstStyle/>
          <a:p>
            <a:pPr>
              <a:buNone/>
            </a:pPr>
            <a:r>
              <a:rPr lang="en-IN" sz="2400" b="1" dirty="0">
                <a:solidFill>
                  <a:srgbClr val="C00000"/>
                </a:solidFill>
              </a:rPr>
              <a:t>Floating Point Arithmetic Addition/Subtraction</a:t>
            </a:r>
          </a:p>
          <a:p>
            <a:pPr>
              <a:buNone/>
            </a:pPr>
            <a:r>
              <a:rPr lang="en-IN" sz="2400" b="1" dirty="0"/>
              <a:t>Steps to add/subtract two floating  point numbers:</a:t>
            </a:r>
          </a:p>
          <a:p>
            <a:pPr marL="514350" indent="-514350">
              <a:buAutoNum type="arabicPeriod"/>
            </a:pPr>
            <a:r>
              <a:rPr lang="en-IN" sz="2400" dirty="0"/>
              <a:t>Compare the magnitudes of the exponents and make suitable alignment to the number with the smaller magnitude of exponent</a:t>
            </a:r>
          </a:p>
          <a:p>
            <a:pPr marL="514350" indent="-514350">
              <a:buAutoNum type="arabicPeriod"/>
            </a:pPr>
            <a:r>
              <a:rPr lang="en-IN" sz="2400" dirty="0"/>
              <a:t>Perform the addition/subtraction</a:t>
            </a:r>
          </a:p>
          <a:p>
            <a:pPr marL="514350" indent="-514350">
              <a:buAutoNum type="arabicPeriod"/>
            </a:pPr>
            <a:r>
              <a:rPr lang="en-IN" sz="2400" dirty="0"/>
              <a:t>Perform  normalization by shifting the resulting mantissa and adjusting the resulting exponent</a:t>
            </a:r>
          </a:p>
          <a:p>
            <a:pPr marL="514350" indent="-514350">
              <a:buNone/>
            </a:pPr>
            <a:r>
              <a:rPr lang="en-IN" sz="2400" b="1" dirty="0"/>
              <a:t>Example:</a:t>
            </a:r>
            <a:r>
              <a:rPr lang="en-IN" sz="2400" dirty="0"/>
              <a:t>  Add 1.1100 x 2</a:t>
            </a:r>
            <a:r>
              <a:rPr lang="en-IN" sz="2400" baseline="30000" dirty="0"/>
              <a:t>4</a:t>
            </a:r>
            <a:r>
              <a:rPr lang="en-IN" sz="2400" dirty="0"/>
              <a:t> and 1.1000 x 2</a:t>
            </a:r>
            <a:r>
              <a:rPr lang="en-IN" sz="2400" baseline="30000" dirty="0"/>
              <a:t>2</a:t>
            </a:r>
          </a:p>
          <a:p>
            <a:pPr marL="514350" indent="-514350">
              <a:buNone/>
            </a:pPr>
            <a:r>
              <a:rPr lang="en-IN" sz="2400" dirty="0"/>
              <a:t>1. Alignment: 1.1000 x 2</a:t>
            </a:r>
            <a:r>
              <a:rPr lang="en-IN" sz="2400" baseline="30000" dirty="0"/>
              <a:t>2 </a:t>
            </a:r>
            <a:r>
              <a:rPr lang="en-IN" sz="2400" dirty="0"/>
              <a:t>has to be aligned to 0.0110 x 2</a:t>
            </a:r>
            <a:r>
              <a:rPr lang="en-IN" sz="2400" baseline="30000" dirty="0"/>
              <a:t>4</a:t>
            </a:r>
            <a:r>
              <a:rPr lang="en-IN" sz="2400" dirty="0"/>
              <a:t>                1.1100</a:t>
            </a:r>
          </a:p>
          <a:p>
            <a:pPr marL="269875" indent="-269875">
              <a:buNone/>
            </a:pPr>
            <a:r>
              <a:rPr lang="en-IN" sz="2400" dirty="0"/>
              <a:t>2. Addition:  Add the numbers to get 10.0010 x 2</a:t>
            </a:r>
            <a:r>
              <a:rPr lang="en-IN" sz="2400" baseline="30000" dirty="0"/>
              <a:t>4		</a:t>
            </a:r>
            <a:r>
              <a:rPr lang="en-IN" sz="2400" u="sng" dirty="0"/>
              <a:t>  0.0110</a:t>
            </a:r>
          </a:p>
          <a:p>
            <a:pPr marL="457200" indent="-457200">
              <a:buNone/>
            </a:pPr>
            <a:r>
              <a:rPr lang="en-IN" sz="2400" dirty="0"/>
              <a:t>3. Normalization: Find normalized result			              </a:t>
            </a:r>
            <a:r>
              <a:rPr lang="en-IN" sz="2400" u="sng" dirty="0"/>
              <a:t>10.0110</a:t>
            </a:r>
            <a:r>
              <a:rPr lang="en-IN" sz="2400" dirty="0"/>
              <a:t>      </a:t>
            </a:r>
          </a:p>
          <a:p>
            <a:pPr marL="457200" indent="-457200">
              <a:buNone/>
            </a:pPr>
            <a:r>
              <a:rPr lang="en-IN" sz="2400" dirty="0"/>
              <a:t>                                0.1000 x 2</a:t>
            </a:r>
            <a:r>
              <a:rPr lang="en-IN" sz="2400" baseline="30000" dirty="0"/>
              <a:t>6</a:t>
            </a:r>
            <a:r>
              <a:rPr lang="en-IN" sz="2400" dirty="0"/>
              <a:t> (assuming 4-bits are allowed after   </a:t>
            </a:r>
          </a:p>
          <a:p>
            <a:pPr marL="457200" indent="-457200">
              <a:buNone/>
            </a:pPr>
            <a:r>
              <a:rPr lang="en-IN" sz="2400" dirty="0"/>
              <a:t>                                                      decimal point) </a:t>
            </a:r>
          </a:p>
          <a:p>
            <a:pPr marL="457200" indent="-457200">
              <a:buAutoNum type="arabicPeriod" startAt="2"/>
            </a:pPr>
            <a:endParaRPr lang="en-IN" sz="2400" dirty="0"/>
          </a:p>
          <a:p>
            <a:pPr marL="457200" indent="-457200">
              <a:buAutoNum type="arabicPeriod" startAt="2"/>
            </a:pPr>
            <a:endParaRPr lang="en-IN" sz="2400" dirty="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7"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5439202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3400" dirty="0">
                <a:solidFill>
                  <a:srgbClr val="C00000"/>
                </a:solidFill>
              </a:rPr>
              <a:t>Floating Point Numbers and Operations</a:t>
            </a:r>
            <a:endParaRPr lang="en-IN" sz="3400"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a:buNone/>
            </a:pPr>
            <a:r>
              <a:rPr lang="en-IN" sz="2400" b="1" dirty="0">
                <a:solidFill>
                  <a:srgbClr val="C00000"/>
                </a:solidFill>
              </a:rPr>
              <a:t>Floating Point Arithmetic Addition/Subtraction</a:t>
            </a:r>
          </a:p>
          <a:p>
            <a:pPr marL="457200" indent="-457200">
              <a:buAutoNum type="arabicPeriod" startAt="2"/>
            </a:pPr>
            <a:endParaRPr lang="en-IN" sz="2400" dirty="0"/>
          </a:p>
          <a:p>
            <a:pPr marL="457200" indent="-457200">
              <a:buAutoNum type="arabicPeriod" startAt="2"/>
            </a:pPr>
            <a:endParaRPr lang="en-IN" sz="2400" dirty="0"/>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2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1027" name="Picture 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104775" cy="190500"/>
          </a:xfrm>
          <a:prstGeom prst="rect">
            <a:avLst/>
          </a:prstGeom>
          <a:noFill/>
        </p:spPr>
      </p:pic>
      <p:sp>
        <p:nvSpPr>
          <p:cNvPr id="103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1034"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074" name="Picture 2"/>
          <p:cNvPicPr>
            <a:picLocks noChangeAspect="1" noChangeArrowheads="1"/>
          </p:cNvPicPr>
          <p:nvPr/>
        </p:nvPicPr>
        <p:blipFill>
          <a:blip r:embed="rId4"/>
          <a:srcRect/>
          <a:stretch>
            <a:fillRect/>
          </a:stretch>
        </p:blipFill>
        <p:spPr bwMode="auto">
          <a:xfrm>
            <a:off x="914400" y="2057400"/>
            <a:ext cx="6477000" cy="4191000"/>
          </a:xfrm>
          <a:prstGeom prst="rect">
            <a:avLst/>
          </a:prstGeom>
          <a:noFill/>
          <a:ln w="9525">
            <a:noFill/>
            <a:miter lim="800000"/>
            <a:headEnd/>
            <a:tailEnd/>
          </a:ln>
          <a:effectLst/>
        </p:spPr>
      </p:pic>
    </p:spTree>
    <p:extLst>
      <p:ext uri="{BB962C8B-B14F-4D97-AF65-F5344CB8AC3E}">
        <p14:creationId xmlns:p14="http://schemas.microsoft.com/office/powerpoint/2010/main" val="293205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33512" y="1734344"/>
            <a:ext cx="6276975" cy="4257675"/>
          </a:xfrm>
          <a:prstGeom prst="rect">
            <a:avLst/>
          </a:prstGeom>
        </p:spPr>
      </p:pic>
    </p:spTree>
    <p:extLst>
      <p:ext uri="{BB962C8B-B14F-4D97-AF65-F5344CB8AC3E}">
        <p14:creationId xmlns:p14="http://schemas.microsoft.com/office/powerpoint/2010/main" val="1782699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solidFill>
                  <a:srgbClr val="0000FF"/>
                </a:solidFill>
                <a:latin typeface="Times New Roman" pitchFamily="18" charset="0"/>
              </a:rPr>
              <a:t>Representing Characters</a:t>
            </a:r>
            <a:br>
              <a:rPr lang="en-US" sz="3200" dirty="0" smtClean="0">
                <a:solidFill>
                  <a:srgbClr val="0000FF"/>
                </a:solidFill>
                <a:latin typeface="Times New Roman" pitchFamily="18" charset="0"/>
              </a:rPr>
            </a:br>
            <a:endParaRPr lang="en-US" dirty="0"/>
          </a:p>
        </p:txBody>
      </p:sp>
      <p:sp>
        <p:nvSpPr>
          <p:cNvPr id="3" name="Content Placeholder 2"/>
          <p:cNvSpPr>
            <a:spLocks noGrp="1"/>
          </p:cNvSpPr>
          <p:nvPr>
            <p:ph sz="quarter" idx="1"/>
          </p:nvPr>
        </p:nvSpPr>
        <p:spPr/>
        <p:txBody>
          <a:bodyPr>
            <a:normAutofit fontScale="92500" lnSpcReduction="20000"/>
          </a:bodyPr>
          <a:lstStyle/>
          <a:p>
            <a:pPr marL="342900" indent="-342900" algn="just">
              <a:lnSpc>
                <a:spcPct val="110000"/>
              </a:lnSpc>
              <a:buFont typeface="Wingdings" pitchFamily="2" charset="2"/>
              <a:buChar char="Ø"/>
            </a:pPr>
            <a:r>
              <a:rPr lang="en-US" sz="2400" b="0" dirty="0" smtClean="0">
                <a:effectLst/>
                <a:latin typeface="Times New Roman" pitchFamily="18" charset="0"/>
              </a:rPr>
              <a:t>ASCII Code: For coding alphanumeric data in binary form </a:t>
            </a:r>
          </a:p>
          <a:p>
            <a:pPr marL="342900" indent="-342900" algn="just">
              <a:lnSpc>
                <a:spcPct val="110000"/>
              </a:lnSpc>
              <a:buFont typeface="Wingdings" pitchFamily="2" charset="2"/>
              <a:buChar char="Ø"/>
            </a:pPr>
            <a:r>
              <a:rPr lang="en-US" sz="2400" b="0" dirty="0" smtClean="0">
                <a:solidFill>
                  <a:srgbClr val="FF0000"/>
                </a:solidFill>
                <a:effectLst/>
                <a:latin typeface="Times New Roman" pitchFamily="18" charset="0"/>
              </a:rPr>
              <a:t>ASCII</a:t>
            </a:r>
            <a:r>
              <a:rPr lang="en-US" sz="2400" b="0" dirty="0" smtClean="0">
                <a:effectLst/>
                <a:latin typeface="Times New Roman" pitchFamily="18" charset="0"/>
              </a:rPr>
              <a:t> - </a:t>
            </a:r>
            <a:r>
              <a:rPr lang="en-US" sz="2400" b="0" dirty="0" smtClean="0">
                <a:solidFill>
                  <a:srgbClr val="FF0000"/>
                </a:solidFill>
                <a:effectLst/>
                <a:latin typeface="Times New Roman" pitchFamily="18" charset="0"/>
              </a:rPr>
              <a:t>A</a:t>
            </a:r>
            <a:r>
              <a:rPr lang="en-US" sz="2400" b="0" dirty="0" smtClean="0">
                <a:solidFill>
                  <a:srgbClr val="0000FF"/>
                </a:solidFill>
                <a:effectLst/>
                <a:latin typeface="Times New Roman" pitchFamily="18" charset="0"/>
              </a:rPr>
              <a:t>merican </a:t>
            </a:r>
            <a:r>
              <a:rPr lang="en-US" sz="2400" b="0" dirty="0" smtClean="0">
                <a:solidFill>
                  <a:srgbClr val="FF0000"/>
                </a:solidFill>
                <a:effectLst/>
                <a:latin typeface="Times New Roman" pitchFamily="18" charset="0"/>
              </a:rPr>
              <a:t>S</a:t>
            </a:r>
            <a:r>
              <a:rPr lang="en-US" sz="2400" b="0" dirty="0" smtClean="0">
                <a:solidFill>
                  <a:srgbClr val="0000FF"/>
                </a:solidFill>
                <a:effectLst/>
                <a:latin typeface="Times New Roman" pitchFamily="18" charset="0"/>
              </a:rPr>
              <a:t>tandard </a:t>
            </a:r>
            <a:r>
              <a:rPr lang="en-US" sz="2400" b="0" dirty="0" smtClean="0">
                <a:solidFill>
                  <a:srgbClr val="FF0000"/>
                </a:solidFill>
                <a:effectLst/>
                <a:latin typeface="Times New Roman" pitchFamily="18" charset="0"/>
              </a:rPr>
              <a:t>C</a:t>
            </a:r>
            <a:r>
              <a:rPr lang="en-US" sz="2400" b="0" dirty="0" smtClean="0">
                <a:solidFill>
                  <a:srgbClr val="0000FF"/>
                </a:solidFill>
                <a:effectLst/>
                <a:latin typeface="Times New Roman" pitchFamily="18" charset="0"/>
              </a:rPr>
              <a:t>ode for </a:t>
            </a:r>
            <a:r>
              <a:rPr lang="en-US" sz="2400" b="0" dirty="0" smtClean="0">
                <a:solidFill>
                  <a:srgbClr val="FF0000"/>
                </a:solidFill>
                <a:effectLst/>
                <a:latin typeface="Times New Roman" pitchFamily="18" charset="0"/>
              </a:rPr>
              <a:t>I</a:t>
            </a:r>
            <a:r>
              <a:rPr lang="en-US" sz="2400" b="0" dirty="0" smtClean="0">
                <a:solidFill>
                  <a:srgbClr val="0000FF"/>
                </a:solidFill>
                <a:effectLst/>
                <a:latin typeface="Times New Roman" pitchFamily="18" charset="0"/>
              </a:rPr>
              <a:t>nformation </a:t>
            </a:r>
            <a:r>
              <a:rPr lang="en-US" sz="2400" b="0" dirty="0" smtClean="0">
                <a:solidFill>
                  <a:srgbClr val="FF0000"/>
                </a:solidFill>
                <a:effectLst/>
                <a:latin typeface="Times New Roman" pitchFamily="18" charset="0"/>
              </a:rPr>
              <a:t>I</a:t>
            </a:r>
            <a:r>
              <a:rPr lang="en-US" sz="2400" b="0" dirty="0" smtClean="0">
                <a:solidFill>
                  <a:srgbClr val="0000FF"/>
                </a:solidFill>
                <a:effectLst/>
                <a:latin typeface="Times New Roman" pitchFamily="18" charset="0"/>
              </a:rPr>
              <a:t>nterchange</a:t>
            </a:r>
            <a:r>
              <a:rPr lang="en-US" sz="2400" b="0" dirty="0" smtClean="0">
                <a:effectLst/>
                <a:latin typeface="Times New Roman" pitchFamily="18" charset="0"/>
              </a:rPr>
              <a:t>. </a:t>
            </a:r>
          </a:p>
          <a:p>
            <a:pPr marL="342900" indent="-342900" algn="just">
              <a:lnSpc>
                <a:spcPct val="110000"/>
              </a:lnSpc>
              <a:buFont typeface="Wingdings" pitchFamily="2" charset="2"/>
              <a:buChar char="Ø"/>
            </a:pPr>
            <a:r>
              <a:rPr lang="en-US" sz="2400" b="0" dirty="0" smtClean="0">
                <a:effectLst/>
                <a:latin typeface="Times New Roman" pitchFamily="18" charset="0"/>
              </a:rPr>
              <a:t> It uses </a:t>
            </a:r>
            <a:r>
              <a:rPr lang="en-US" sz="2400" b="0" dirty="0" smtClean="0">
                <a:solidFill>
                  <a:srgbClr val="FF0000"/>
                </a:solidFill>
                <a:effectLst/>
                <a:latin typeface="Times New Roman" pitchFamily="18" charset="0"/>
              </a:rPr>
              <a:t>7</a:t>
            </a:r>
            <a:r>
              <a:rPr lang="en-US" sz="2400" b="0" dirty="0" smtClean="0">
                <a:effectLst/>
                <a:latin typeface="Times New Roman" pitchFamily="18" charset="0"/>
              </a:rPr>
              <a:t> bit binary code to represent each character. </a:t>
            </a:r>
          </a:p>
          <a:p>
            <a:pPr marL="342900" indent="-342900" algn="just">
              <a:lnSpc>
                <a:spcPct val="110000"/>
              </a:lnSpc>
              <a:buFont typeface="Wingdings" pitchFamily="2" charset="2"/>
              <a:buChar char="Ø"/>
            </a:pPr>
            <a:r>
              <a:rPr lang="en-US" sz="2400" b="0" dirty="0" smtClean="0">
                <a:effectLst/>
                <a:latin typeface="Times New Roman" pitchFamily="18" charset="0"/>
              </a:rPr>
              <a:t> 2</a:t>
            </a:r>
            <a:r>
              <a:rPr lang="en-US" sz="2400" b="0" baseline="30000" dirty="0" smtClean="0">
                <a:effectLst/>
                <a:latin typeface="Times New Roman" pitchFamily="18" charset="0"/>
              </a:rPr>
              <a:t>7</a:t>
            </a:r>
            <a:r>
              <a:rPr lang="en-US" sz="2400" b="0" dirty="0" smtClean="0">
                <a:effectLst/>
                <a:latin typeface="Times New Roman" pitchFamily="18" charset="0"/>
              </a:rPr>
              <a:t> = 128, a maximum of 128 characters can be represented </a:t>
            </a:r>
          </a:p>
          <a:p>
            <a:pPr marL="342900" indent="-342900" algn="just">
              <a:lnSpc>
                <a:spcPct val="110000"/>
              </a:lnSpc>
              <a:buFont typeface="Wingdings" pitchFamily="2" charset="2"/>
              <a:buChar char="Ø"/>
            </a:pPr>
            <a:r>
              <a:rPr lang="en-US" sz="2400" b="0" dirty="0" smtClean="0">
                <a:effectLst/>
                <a:latin typeface="Times New Roman" pitchFamily="18" charset="0"/>
              </a:rPr>
              <a:t> ASCII code for ‘</a:t>
            </a:r>
            <a:r>
              <a:rPr lang="en-US" sz="2400" b="0" dirty="0" smtClean="0">
                <a:solidFill>
                  <a:srgbClr val="FF0000"/>
                </a:solidFill>
                <a:effectLst/>
                <a:latin typeface="Times New Roman" pitchFamily="18" charset="0"/>
              </a:rPr>
              <a:t>A</a:t>
            </a:r>
            <a:r>
              <a:rPr lang="en-US" sz="2400" b="0" dirty="0" smtClean="0">
                <a:effectLst/>
                <a:latin typeface="Times New Roman" pitchFamily="18" charset="0"/>
              </a:rPr>
              <a:t>’ is </a:t>
            </a:r>
            <a:r>
              <a:rPr lang="en-US" sz="2400" b="0" dirty="0" smtClean="0">
                <a:solidFill>
                  <a:srgbClr val="0000FF"/>
                </a:solidFill>
                <a:effectLst/>
                <a:latin typeface="Times New Roman" pitchFamily="18" charset="0"/>
              </a:rPr>
              <a:t>1000001</a:t>
            </a:r>
            <a:r>
              <a:rPr lang="en-US" sz="2400" b="0" dirty="0" smtClean="0">
                <a:effectLst/>
                <a:latin typeface="Times New Roman" pitchFamily="18" charset="0"/>
              </a:rPr>
              <a:t> </a:t>
            </a:r>
          </a:p>
          <a:p>
            <a:pPr marL="342900" indent="-342900" algn="just">
              <a:lnSpc>
                <a:spcPct val="110000"/>
              </a:lnSpc>
              <a:buFont typeface="Wingdings" pitchFamily="2" charset="2"/>
              <a:buNone/>
            </a:pPr>
            <a:r>
              <a:rPr lang="en-US" sz="2400" b="0" dirty="0" smtClean="0">
                <a:effectLst/>
                <a:latin typeface="Times New Roman" pitchFamily="18" charset="0"/>
              </a:rPr>
              <a:t>                         for  ‘</a:t>
            </a:r>
            <a:r>
              <a:rPr lang="en-US" sz="2400" b="0" dirty="0" smtClean="0">
                <a:solidFill>
                  <a:srgbClr val="FF0000"/>
                </a:solidFill>
                <a:effectLst/>
                <a:latin typeface="Times New Roman" pitchFamily="18" charset="0"/>
              </a:rPr>
              <a:t>a</a:t>
            </a:r>
            <a:r>
              <a:rPr lang="en-US" sz="2400" b="0" dirty="0" smtClean="0">
                <a:effectLst/>
                <a:latin typeface="Times New Roman" pitchFamily="18" charset="0"/>
              </a:rPr>
              <a:t>’ is</a:t>
            </a:r>
            <a:r>
              <a:rPr lang="en-US" b="0" dirty="0" smtClean="0">
                <a:effectLst/>
                <a:latin typeface="Times New Roman" pitchFamily="18" charset="0"/>
              </a:rPr>
              <a:t> </a:t>
            </a:r>
            <a:r>
              <a:rPr lang="en-US" sz="2400" b="0" dirty="0" smtClean="0">
                <a:solidFill>
                  <a:srgbClr val="0000FF"/>
                </a:solidFill>
                <a:effectLst/>
                <a:latin typeface="Times New Roman" pitchFamily="18" charset="0"/>
              </a:rPr>
              <a:t>1100001</a:t>
            </a:r>
            <a:r>
              <a:rPr lang="en-US" sz="2400" b="0" dirty="0" smtClean="0">
                <a:effectLst/>
                <a:latin typeface="Times New Roman" pitchFamily="18" charset="0"/>
              </a:rPr>
              <a:t> </a:t>
            </a:r>
          </a:p>
          <a:p>
            <a:pPr marL="1257300" lvl="2" indent="-342900" algn="just">
              <a:lnSpc>
                <a:spcPct val="110000"/>
              </a:lnSpc>
              <a:buFont typeface="Wingdings" pitchFamily="2" charset="2"/>
              <a:buNone/>
            </a:pPr>
            <a:endParaRPr lang="en-US" sz="1400" b="0" dirty="0" smtClean="0">
              <a:effectLst/>
              <a:latin typeface="Times New Roman" pitchFamily="18" charset="0"/>
            </a:endParaRPr>
          </a:p>
          <a:p>
            <a:pPr marL="342900" indent="-342900" algn="just">
              <a:lnSpc>
                <a:spcPct val="110000"/>
              </a:lnSpc>
              <a:buFont typeface="Wingdings" pitchFamily="2" charset="2"/>
              <a:buChar char="Ø"/>
            </a:pPr>
            <a:r>
              <a:rPr lang="en-US" sz="2400" b="0" dirty="0" smtClean="0">
                <a:solidFill>
                  <a:srgbClr val="FF0000"/>
                </a:solidFill>
                <a:effectLst/>
                <a:latin typeface="Times New Roman" pitchFamily="18" charset="0"/>
              </a:rPr>
              <a:t> </a:t>
            </a:r>
            <a:r>
              <a:rPr lang="en-US" sz="2400" b="0" dirty="0" smtClean="0">
                <a:effectLst/>
                <a:latin typeface="Times New Roman" pitchFamily="18" charset="0"/>
              </a:rPr>
              <a:t>EBCDIC Code: For coding alphanumeric data in binary form</a:t>
            </a:r>
          </a:p>
          <a:p>
            <a:pPr marL="342900" indent="-342900" algn="just">
              <a:lnSpc>
                <a:spcPct val="110000"/>
              </a:lnSpc>
              <a:buFont typeface="Wingdings" pitchFamily="2" charset="2"/>
              <a:buChar char="Ø"/>
            </a:pPr>
            <a:r>
              <a:rPr lang="en-US" sz="2400" b="0" dirty="0" smtClean="0">
                <a:solidFill>
                  <a:srgbClr val="FF0000"/>
                </a:solidFill>
                <a:effectLst/>
                <a:latin typeface="Times New Roman" pitchFamily="18" charset="0"/>
              </a:rPr>
              <a:t> EBCDIC</a:t>
            </a:r>
            <a:r>
              <a:rPr lang="en-US" sz="2400" b="0" dirty="0" smtClean="0">
                <a:effectLst/>
                <a:latin typeface="Times New Roman" pitchFamily="18" charset="0"/>
              </a:rPr>
              <a:t> - </a:t>
            </a:r>
            <a:r>
              <a:rPr lang="en-US" sz="2400" b="0" dirty="0" smtClean="0">
                <a:solidFill>
                  <a:srgbClr val="FF0000"/>
                </a:solidFill>
                <a:effectLst/>
                <a:latin typeface="Times New Roman" pitchFamily="18" charset="0"/>
              </a:rPr>
              <a:t>E</a:t>
            </a:r>
            <a:r>
              <a:rPr lang="en-US" sz="2400" b="0" dirty="0" smtClean="0">
                <a:solidFill>
                  <a:srgbClr val="0000FF"/>
                </a:solidFill>
                <a:effectLst/>
                <a:latin typeface="Times New Roman" pitchFamily="18" charset="0"/>
              </a:rPr>
              <a:t>xtended </a:t>
            </a:r>
            <a:r>
              <a:rPr lang="en-US" sz="2400" b="0" dirty="0" smtClean="0">
                <a:solidFill>
                  <a:srgbClr val="FF0000"/>
                </a:solidFill>
                <a:effectLst/>
                <a:latin typeface="Times New Roman" pitchFamily="18" charset="0"/>
              </a:rPr>
              <a:t>B</a:t>
            </a:r>
            <a:r>
              <a:rPr lang="en-US" sz="2400" b="0" dirty="0" smtClean="0">
                <a:solidFill>
                  <a:srgbClr val="0000FF"/>
                </a:solidFill>
                <a:effectLst/>
                <a:latin typeface="Times New Roman" pitchFamily="18" charset="0"/>
              </a:rPr>
              <a:t>inary </a:t>
            </a:r>
            <a:r>
              <a:rPr lang="en-US" sz="2400" b="0" dirty="0" smtClean="0">
                <a:solidFill>
                  <a:srgbClr val="FF0000"/>
                </a:solidFill>
                <a:effectLst/>
                <a:latin typeface="Times New Roman" pitchFamily="18" charset="0"/>
              </a:rPr>
              <a:t>C</a:t>
            </a:r>
            <a:r>
              <a:rPr lang="en-US" sz="2400" b="0" dirty="0" smtClean="0">
                <a:solidFill>
                  <a:srgbClr val="0000FF"/>
                </a:solidFill>
                <a:effectLst/>
                <a:latin typeface="Times New Roman" pitchFamily="18" charset="0"/>
              </a:rPr>
              <a:t>oded </a:t>
            </a:r>
            <a:r>
              <a:rPr lang="en-US" sz="2400" b="0" dirty="0" smtClean="0">
                <a:solidFill>
                  <a:srgbClr val="FF0000"/>
                </a:solidFill>
                <a:effectLst/>
                <a:latin typeface="Times New Roman" pitchFamily="18" charset="0"/>
              </a:rPr>
              <a:t>D</a:t>
            </a:r>
            <a:r>
              <a:rPr lang="en-US" sz="2400" b="0" dirty="0" smtClean="0">
                <a:solidFill>
                  <a:srgbClr val="0000FF"/>
                </a:solidFill>
                <a:effectLst/>
                <a:latin typeface="Times New Roman" pitchFamily="18" charset="0"/>
              </a:rPr>
              <a:t>ecimal </a:t>
            </a:r>
            <a:r>
              <a:rPr lang="en-US" sz="2400" b="0" dirty="0" smtClean="0">
                <a:solidFill>
                  <a:srgbClr val="FF0000"/>
                </a:solidFill>
                <a:effectLst/>
                <a:latin typeface="Times New Roman" pitchFamily="18" charset="0"/>
              </a:rPr>
              <a:t>I</a:t>
            </a:r>
            <a:r>
              <a:rPr lang="en-US" sz="2400" b="0" dirty="0" smtClean="0">
                <a:solidFill>
                  <a:srgbClr val="0000FF"/>
                </a:solidFill>
                <a:effectLst/>
                <a:latin typeface="Times New Roman" pitchFamily="18" charset="0"/>
              </a:rPr>
              <a:t>nterchange </a:t>
            </a:r>
            <a:r>
              <a:rPr lang="en-US" sz="2400" b="0" dirty="0" smtClean="0">
                <a:solidFill>
                  <a:srgbClr val="FF0000"/>
                </a:solidFill>
                <a:effectLst/>
                <a:latin typeface="Times New Roman" pitchFamily="18" charset="0"/>
              </a:rPr>
              <a:t>C</a:t>
            </a:r>
            <a:r>
              <a:rPr lang="en-US" sz="2400" b="0" dirty="0" smtClean="0">
                <a:solidFill>
                  <a:srgbClr val="0000FF"/>
                </a:solidFill>
                <a:effectLst/>
                <a:latin typeface="Times New Roman" pitchFamily="18" charset="0"/>
              </a:rPr>
              <a:t>ode</a:t>
            </a:r>
            <a:r>
              <a:rPr lang="en-US" sz="2400" b="0" dirty="0" smtClean="0">
                <a:effectLst/>
                <a:latin typeface="Times New Roman" pitchFamily="18" charset="0"/>
              </a:rPr>
              <a:t>. </a:t>
            </a:r>
          </a:p>
          <a:p>
            <a:pPr marL="342900" indent="-342900">
              <a:lnSpc>
                <a:spcPct val="110000"/>
              </a:lnSpc>
              <a:buFont typeface="Wingdings" pitchFamily="2" charset="2"/>
              <a:buChar char="Ø"/>
            </a:pPr>
            <a:r>
              <a:rPr lang="en-US" b="0" dirty="0" smtClean="0">
                <a:effectLst/>
              </a:rPr>
              <a:t> </a:t>
            </a:r>
            <a:r>
              <a:rPr lang="en-US" sz="2400" b="0" dirty="0" smtClean="0">
                <a:effectLst/>
                <a:latin typeface="Times New Roman" pitchFamily="18" charset="0"/>
              </a:rPr>
              <a:t>It uses 8 bit binary code to represent each character. </a:t>
            </a:r>
          </a:p>
          <a:p>
            <a:pPr marL="342900" indent="-342900">
              <a:lnSpc>
                <a:spcPct val="110000"/>
              </a:lnSpc>
              <a:buFont typeface="Wingdings" pitchFamily="2" charset="2"/>
              <a:buChar char="Ø"/>
            </a:pPr>
            <a:r>
              <a:rPr lang="en-US" sz="2400" b="0" dirty="0" smtClean="0">
                <a:effectLst/>
                <a:latin typeface="Times New Roman" pitchFamily="18" charset="0"/>
              </a:rPr>
              <a:t> 2</a:t>
            </a:r>
            <a:r>
              <a:rPr lang="en-US" sz="2400" b="0" baseline="30000" dirty="0" smtClean="0">
                <a:effectLst/>
                <a:latin typeface="Times New Roman" pitchFamily="18" charset="0"/>
              </a:rPr>
              <a:t>8</a:t>
            </a:r>
            <a:r>
              <a:rPr lang="en-US" sz="2400" b="0" dirty="0" smtClean="0">
                <a:effectLst/>
                <a:latin typeface="Times New Roman" pitchFamily="18" charset="0"/>
              </a:rPr>
              <a:t> = 256, a maximum of 256 characters can be represented</a:t>
            </a:r>
          </a:p>
          <a:p>
            <a:endParaRPr lang="en-US" b="0" dirty="0">
              <a:effectLst/>
            </a:endParaRPr>
          </a:p>
        </p:txBody>
      </p:sp>
    </p:spTree>
    <p:extLst>
      <p:ext uri="{BB962C8B-B14F-4D97-AF65-F5344CB8AC3E}">
        <p14:creationId xmlns:p14="http://schemas.microsoft.com/office/powerpoint/2010/main" val="552935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marL="342900" indent="-342900" algn="just"/>
            <a:r>
              <a:rPr lang="en-US" b="0" dirty="0" smtClean="0">
                <a:solidFill>
                  <a:srgbClr val="0000FF"/>
                </a:solidFill>
                <a:effectLst/>
                <a:latin typeface="Times New Roman" pitchFamily="18" charset="0"/>
              </a:rPr>
              <a:t>Characters</a:t>
            </a:r>
          </a:p>
          <a:p>
            <a:pPr marL="342900" indent="-342900" algn="just">
              <a:buFont typeface="Wingdings" pitchFamily="2" charset="2"/>
              <a:buChar char="Ø"/>
            </a:pPr>
            <a:r>
              <a:rPr lang="en-US" b="0" dirty="0" smtClean="0">
                <a:effectLst/>
                <a:latin typeface="Times New Roman" pitchFamily="18" charset="0"/>
              </a:rPr>
              <a:t> A memory word can also store character information such as alphabets, decimal digits, symbols like +, -, $, ?, punctuation marks like; :,’ “ etc., Such characters can be represented using a 7-bit ASCII code. Memory Word Bit pattern to represent characters </a:t>
            </a:r>
          </a:p>
          <a:p>
            <a:endParaRPr lang="en-US" dirty="0"/>
          </a:p>
        </p:txBody>
      </p:sp>
    </p:spTree>
    <p:extLst>
      <p:ext uri="{BB962C8B-B14F-4D97-AF65-F5344CB8AC3E}">
        <p14:creationId xmlns:p14="http://schemas.microsoft.com/office/powerpoint/2010/main" val="1093925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8"/>
          <p:cNvPicPr>
            <a:picLocks noGrp="1" noChangeAspect="1" noChangeArrowheads="1"/>
          </p:cNvPicPr>
          <p:nvPr>
            <p:ph sz="quarter" idx="1"/>
          </p:nvPr>
        </p:nvPicPr>
        <p:blipFill>
          <a:blip r:embed="rId2"/>
          <a:srcRect/>
          <a:stretch>
            <a:fillRect/>
          </a:stretch>
        </p:blipFill>
        <p:spPr bwMode="auto">
          <a:xfrm>
            <a:off x="457200" y="2242795"/>
            <a:ext cx="7467600" cy="358843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704780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Half Adder</a:t>
            </a:r>
            <a:r>
              <a:rPr lang="en-US" dirty="0" smtClean="0"/>
              <a:t/>
            </a:r>
            <a:br>
              <a:rPr lang="en-US" dirty="0" smtClean="0"/>
            </a:br>
            <a:endParaRPr lang="en-US" dirty="0"/>
          </a:p>
        </p:txBody>
      </p:sp>
      <p:sp>
        <p:nvSpPr>
          <p:cNvPr id="3" name="Content Placeholder 2"/>
          <p:cNvSpPr>
            <a:spLocks noGrp="1"/>
          </p:cNvSpPr>
          <p:nvPr>
            <p:ph sz="quarter" idx="1"/>
          </p:nvPr>
        </p:nvSpPr>
        <p:spPr/>
        <p:txBody>
          <a:bodyPr/>
          <a:lstStyle/>
          <a:p>
            <a:r>
              <a:rPr lang="en-US" b="0" dirty="0" smtClean="0">
                <a:effectLst/>
                <a:latin typeface="Times New Roman" pitchFamily="18" charset="0"/>
                <a:cs typeface="Times New Roman" pitchFamily="18" charset="0"/>
              </a:rPr>
              <a:t>Half </a:t>
            </a:r>
            <a:r>
              <a:rPr lang="en-US" b="0" dirty="0">
                <a:effectLst/>
                <a:latin typeface="Times New Roman" pitchFamily="18" charset="0"/>
                <a:cs typeface="Times New Roman" pitchFamily="18" charset="0"/>
              </a:rPr>
              <a:t>adder is a combinational logic circuit with two input and two output. The half adder circuit is designed to add two single bit binary number A and B. It is the basic building block for addition of </a:t>
            </a:r>
            <a:r>
              <a:rPr lang="en-US" b="0" dirty="0" smtClean="0">
                <a:effectLst/>
                <a:latin typeface="Times New Roman" pitchFamily="18" charset="0"/>
                <a:cs typeface="Times New Roman" pitchFamily="18" charset="0"/>
              </a:rPr>
              <a:t>two single</a:t>
            </a:r>
            <a:r>
              <a:rPr lang="en-US" b="0" dirty="0">
                <a:effectLst/>
                <a:latin typeface="Times New Roman" pitchFamily="18" charset="0"/>
                <a:cs typeface="Times New Roman" pitchFamily="18" charset="0"/>
              </a:rPr>
              <a:t> bit numbers. This circuit has two outputs carry and sum.</a:t>
            </a:r>
          </a:p>
          <a:p>
            <a:endParaRPr lang="en-US" dirty="0"/>
          </a:p>
        </p:txBody>
      </p:sp>
    </p:spTree>
    <p:extLst>
      <p:ext uri="{BB962C8B-B14F-4D97-AF65-F5344CB8AC3E}">
        <p14:creationId xmlns:p14="http://schemas.microsoft.com/office/powerpoint/2010/main" val="2793195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all" dirty="0"/>
              <a:t>BLOCK DIAGRAM</a:t>
            </a:r>
            <a:r>
              <a:rPr lang="en-US" dirty="0"/>
              <a:t/>
            </a:r>
            <a:br>
              <a:rPr lang="en-US" dirty="0"/>
            </a:br>
            <a:endParaRPr lang="en-US" dirty="0"/>
          </a:p>
        </p:txBody>
      </p:sp>
      <p:pic>
        <p:nvPicPr>
          <p:cNvPr id="4" name="Content Placeholder 3" descr="Block Diagram of Half Adder"/>
          <p:cNvPicPr>
            <a:picLocks noGrp="1"/>
          </p:cNvPicPr>
          <p:nvPr>
            <p:ph sz="quarter" idx="1"/>
          </p:nvPr>
        </p:nvPicPr>
        <p:blipFill>
          <a:blip r:embed="rId2"/>
          <a:srcRect/>
          <a:stretch>
            <a:fillRect/>
          </a:stretch>
        </p:blipFill>
        <p:spPr bwMode="auto">
          <a:xfrm>
            <a:off x="3733800" y="1066800"/>
            <a:ext cx="5181600" cy="1914525"/>
          </a:xfrm>
          <a:prstGeom prst="rect">
            <a:avLst/>
          </a:prstGeom>
          <a:noFill/>
          <a:ln w="9525">
            <a:noFill/>
            <a:miter lim="800000"/>
            <a:headEnd/>
            <a:tailEnd/>
          </a:ln>
        </p:spPr>
      </p:pic>
      <p:grpSp>
        <p:nvGrpSpPr>
          <p:cNvPr id="7" name="Group 8"/>
          <p:cNvGrpSpPr>
            <a:grpSpLocks/>
          </p:cNvGrpSpPr>
          <p:nvPr/>
        </p:nvGrpSpPr>
        <p:grpSpPr bwMode="auto">
          <a:xfrm>
            <a:off x="4038600" y="3276600"/>
            <a:ext cx="4114800" cy="2428875"/>
            <a:chOff x="1998" y="2091"/>
            <a:chExt cx="3475" cy="1745"/>
          </a:xfrm>
        </p:grpSpPr>
        <p:sp>
          <p:nvSpPr>
            <p:cNvPr id="8" name="AutoShape 9"/>
            <p:cNvSpPr>
              <a:spLocks noChangeArrowheads="1"/>
            </p:cNvSpPr>
            <p:nvPr/>
          </p:nvSpPr>
          <p:spPr bwMode="auto">
            <a:xfrm>
              <a:off x="2352" y="2539"/>
              <a:ext cx="127" cy="128"/>
            </a:xfrm>
            <a:prstGeom prst="flowChartProcess">
              <a:avLst/>
            </a:prstGeom>
            <a:solidFill>
              <a:srgbClr val="FF3300"/>
            </a:solidFill>
            <a:ln w="9525">
              <a:solidFill>
                <a:srgbClr val="FF3300"/>
              </a:solidFill>
              <a:miter lim="800000"/>
              <a:headEnd/>
              <a:tailEnd/>
            </a:ln>
          </p:spPr>
          <p:txBody>
            <a:bodyPr wrap="none" anchor="ctr"/>
            <a:lstStyle/>
            <a:p>
              <a:endParaRPr lang="en-US" b="0">
                <a:latin typeface="Times New Roman" pitchFamily="18" charset="0"/>
              </a:endParaRPr>
            </a:p>
          </p:txBody>
        </p:sp>
        <p:sp>
          <p:nvSpPr>
            <p:cNvPr id="9" name="AutoShape 10"/>
            <p:cNvSpPr>
              <a:spLocks noChangeArrowheads="1"/>
            </p:cNvSpPr>
            <p:nvPr/>
          </p:nvSpPr>
          <p:spPr bwMode="auto">
            <a:xfrm>
              <a:off x="2352" y="2794"/>
              <a:ext cx="127" cy="128"/>
            </a:xfrm>
            <a:prstGeom prst="flowChartProcess">
              <a:avLst/>
            </a:prstGeom>
            <a:solidFill>
              <a:srgbClr val="FF3300"/>
            </a:solidFill>
            <a:ln w="9525">
              <a:solidFill>
                <a:srgbClr val="FF3300"/>
              </a:solidFill>
              <a:miter lim="800000"/>
              <a:headEnd/>
              <a:tailEnd/>
            </a:ln>
          </p:spPr>
          <p:txBody>
            <a:bodyPr wrap="none" anchor="ctr"/>
            <a:lstStyle/>
            <a:p>
              <a:endParaRPr lang="en-US" b="0">
                <a:latin typeface="Times New Roman" pitchFamily="18" charset="0"/>
              </a:endParaRPr>
            </a:p>
          </p:txBody>
        </p:sp>
        <p:sp>
          <p:nvSpPr>
            <p:cNvPr id="10" name="AutoShape 11"/>
            <p:cNvSpPr>
              <a:spLocks noChangeArrowheads="1"/>
            </p:cNvSpPr>
            <p:nvPr/>
          </p:nvSpPr>
          <p:spPr bwMode="auto">
            <a:xfrm>
              <a:off x="5044" y="2666"/>
              <a:ext cx="127" cy="128"/>
            </a:xfrm>
            <a:prstGeom prst="flowChartProcess">
              <a:avLst/>
            </a:prstGeom>
            <a:solidFill>
              <a:srgbClr val="FF3300"/>
            </a:solidFill>
            <a:ln w="9525">
              <a:solidFill>
                <a:srgbClr val="FF3300"/>
              </a:solidFill>
              <a:miter lim="800000"/>
              <a:headEnd/>
              <a:tailEnd/>
            </a:ln>
          </p:spPr>
          <p:txBody>
            <a:bodyPr wrap="none" anchor="ctr"/>
            <a:lstStyle/>
            <a:p>
              <a:endParaRPr lang="en-US" b="0">
                <a:latin typeface="Times New Roman" pitchFamily="18" charset="0"/>
              </a:endParaRPr>
            </a:p>
          </p:txBody>
        </p:sp>
        <p:sp>
          <p:nvSpPr>
            <p:cNvPr id="11" name="AutoShape 12"/>
            <p:cNvSpPr>
              <a:spLocks noChangeArrowheads="1"/>
            </p:cNvSpPr>
            <p:nvPr/>
          </p:nvSpPr>
          <p:spPr bwMode="auto">
            <a:xfrm>
              <a:off x="5040" y="3564"/>
              <a:ext cx="127" cy="128"/>
            </a:xfrm>
            <a:prstGeom prst="flowChartProcess">
              <a:avLst/>
            </a:prstGeom>
            <a:solidFill>
              <a:srgbClr val="FF3300"/>
            </a:solidFill>
            <a:ln w="9525">
              <a:solidFill>
                <a:srgbClr val="FF3300"/>
              </a:solidFill>
              <a:miter lim="800000"/>
              <a:headEnd/>
              <a:tailEnd/>
            </a:ln>
          </p:spPr>
          <p:txBody>
            <a:bodyPr wrap="none" anchor="ctr"/>
            <a:lstStyle/>
            <a:p>
              <a:endParaRPr lang="en-US" b="0">
                <a:latin typeface="Times New Roman" pitchFamily="18" charset="0"/>
              </a:endParaRPr>
            </a:p>
          </p:txBody>
        </p:sp>
        <p:sp>
          <p:nvSpPr>
            <p:cNvPr id="12" name="AutoShape 13"/>
            <p:cNvSpPr>
              <a:spLocks noChangeArrowheads="1"/>
            </p:cNvSpPr>
            <p:nvPr/>
          </p:nvSpPr>
          <p:spPr bwMode="auto">
            <a:xfrm>
              <a:off x="3117" y="2538"/>
              <a:ext cx="132" cy="133"/>
            </a:xfrm>
            <a:prstGeom prst="flowChartConnector">
              <a:avLst/>
            </a:prstGeom>
            <a:solidFill>
              <a:srgbClr val="FF3300"/>
            </a:solidFill>
            <a:ln w="9525">
              <a:solidFill>
                <a:srgbClr val="FF3300"/>
              </a:solidFill>
              <a:round/>
              <a:headEnd/>
              <a:tailEnd/>
            </a:ln>
          </p:spPr>
          <p:txBody>
            <a:bodyPr wrap="none" anchor="ctr"/>
            <a:lstStyle/>
            <a:p>
              <a:endParaRPr lang="en-US" b="0">
                <a:latin typeface="Times New Roman" pitchFamily="18" charset="0"/>
              </a:endParaRPr>
            </a:p>
          </p:txBody>
        </p:sp>
        <p:sp>
          <p:nvSpPr>
            <p:cNvPr id="13" name="AutoShape 14"/>
            <p:cNvSpPr>
              <a:spLocks noChangeArrowheads="1"/>
            </p:cNvSpPr>
            <p:nvPr/>
          </p:nvSpPr>
          <p:spPr bwMode="auto">
            <a:xfrm>
              <a:off x="2863" y="2793"/>
              <a:ext cx="132" cy="133"/>
            </a:xfrm>
            <a:prstGeom prst="flowChartConnector">
              <a:avLst/>
            </a:prstGeom>
            <a:solidFill>
              <a:srgbClr val="FF3300"/>
            </a:solidFill>
            <a:ln w="9525">
              <a:solidFill>
                <a:srgbClr val="FF3300"/>
              </a:solidFill>
              <a:round/>
              <a:headEnd/>
              <a:tailEnd/>
            </a:ln>
          </p:spPr>
          <p:txBody>
            <a:bodyPr wrap="none" anchor="ctr"/>
            <a:lstStyle/>
            <a:p>
              <a:endParaRPr lang="en-US" b="0">
                <a:latin typeface="Times New Roman" pitchFamily="18" charset="0"/>
              </a:endParaRPr>
            </a:p>
          </p:txBody>
        </p:sp>
        <p:grpSp>
          <p:nvGrpSpPr>
            <p:cNvPr id="14" name="Group 15"/>
            <p:cNvGrpSpPr>
              <a:grpSpLocks/>
            </p:cNvGrpSpPr>
            <p:nvPr/>
          </p:nvGrpSpPr>
          <p:grpSpPr bwMode="auto">
            <a:xfrm>
              <a:off x="2464" y="2091"/>
              <a:ext cx="2607" cy="1726"/>
              <a:chOff x="2464" y="2091"/>
              <a:chExt cx="2607" cy="1726"/>
            </a:xfrm>
          </p:grpSpPr>
          <p:sp>
            <p:nvSpPr>
              <p:cNvPr id="27" name="Line 16"/>
              <p:cNvSpPr>
                <a:spLocks noChangeShapeType="1"/>
              </p:cNvSpPr>
              <p:nvPr/>
            </p:nvSpPr>
            <p:spPr bwMode="auto">
              <a:xfrm>
                <a:off x="2464" y="2602"/>
                <a:ext cx="1099" cy="0"/>
              </a:xfrm>
              <a:prstGeom prst="line">
                <a:avLst/>
              </a:prstGeom>
              <a:noFill/>
              <a:ln w="38100">
                <a:solidFill>
                  <a:srgbClr val="FF3300"/>
                </a:solidFill>
                <a:round/>
                <a:headEnd/>
                <a:tailEnd/>
              </a:ln>
            </p:spPr>
            <p:txBody>
              <a:bodyPr wrap="none" anchor="ctr"/>
              <a:lstStyle/>
              <a:p>
                <a:endParaRPr lang="en-US"/>
              </a:p>
            </p:txBody>
          </p:sp>
          <p:sp>
            <p:nvSpPr>
              <p:cNvPr id="28" name="Line 17"/>
              <p:cNvSpPr>
                <a:spLocks noChangeShapeType="1"/>
              </p:cNvSpPr>
              <p:nvPr/>
            </p:nvSpPr>
            <p:spPr bwMode="auto">
              <a:xfrm>
                <a:off x="2481" y="2862"/>
                <a:ext cx="1099" cy="0"/>
              </a:xfrm>
              <a:prstGeom prst="line">
                <a:avLst/>
              </a:prstGeom>
              <a:noFill/>
              <a:ln w="38100">
                <a:solidFill>
                  <a:srgbClr val="FF3300"/>
                </a:solidFill>
                <a:round/>
                <a:headEnd/>
                <a:tailEnd/>
              </a:ln>
            </p:spPr>
            <p:txBody>
              <a:bodyPr wrap="none" anchor="ctr"/>
              <a:lstStyle/>
              <a:p>
                <a:endParaRPr lang="en-US"/>
              </a:p>
            </p:txBody>
          </p:sp>
          <p:sp>
            <p:nvSpPr>
              <p:cNvPr id="29" name="Line 18"/>
              <p:cNvSpPr>
                <a:spLocks noChangeShapeType="1"/>
              </p:cNvSpPr>
              <p:nvPr/>
            </p:nvSpPr>
            <p:spPr bwMode="auto">
              <a:xfrm>
                <a:off x="2932" y="2888"/>
                <a:ext cx="0" cy="871"/>
              </a:xfrm>
              <a:prstGeom prst="line">
                <a:avLst/>
              </a:prstGeom>
              <a:noFill/>
              <a:ln w="38100">
                <a:solidFill>
                  <a:srgbClr val="FF3300"/>
                </a:solidFill>
                <a:round/>
                <a:headEnd/>
                <a:tailEnd/>
              </a:ln>
            </p:spPr>
            <p:txBody>
              <a:bodyPr wrap="none" anchor="ctr"/>
              <a:lstStyle/>
              <a:p>
                <a:endParaRPr lang="en-US"/>
              </a:p>
            </p:txBody>
          </p:sp>
          <p:sp>
            <p:nvSpPr>
              <p:cNvPr id="30" name="Line 19"/>
              <p:cNvSpPr>
                <a:spLocks noChangeShapeType="1"/>
              </p:cNvSpPr>
              <p:nvPr/>
            </p:nvSpPr>
            <p:spPr bwMode="auto">
              <a:xfrm>
                <a:off x="3186" y="2639"/>
                <a:ext cx="0" cy="866"/>
              </a:xfrm>
              <a:prstGeom prst="line">
                <a:avLst/>
              </a:prstGeom>
              <a:noFill/>
              <a:ln w="38100">
                <a:solidFill>
                  <a:srgbClr val="FF3300"/>
                </a:solidFill>
                <a:round/>
                <a:headEnd/>
                <a:tailEnd/>
              </a:ln>
            </p:spPr>
            <p:txBody>
              <a:bodyPr wrap="none" anchor="ctr"/>
              <a:lstStyle/>
              <a:p>
                <a:endParaRPr lang="en-US"/>
              </a:p>
            </p:txBody>
          </p:sp>
          <p:sp>
            <p:nvSpPr>
              <p:cNvPr id="31" name="Line 20"/>
              <p:cNvSpPr>
                <a:spLocks noChangeShapeType="1"/>
              </p:cNvSpPr>
              <p:nvPr/>
            </p:nvSpPr>
            <p:spPr bwMode="auto">
              <a:xfrm flipH="1">
                <a:off x="4593" y="2729"/>
                <a:ext cx="478" cy="0"/>
              </a:xfrm>
              <a:prstGeom prst="line">
                <a:avLst/>
              </a:prstGeom>
              <a:noFill/>
              <a:ln w="38100">
                <a:solidFill>
                  <a:srgbClr val="FF3300"/>
                </a:solidFill>
                <a:round/>
                <a:headEnd/>
                <a:tailEnd/>
              </a:ln>
            </p:spPr>
            <p:txBody>
              <a:bodyPr wrap="none" anchor="ctr"/>
              <a:lstStyle/>
              <a:p>
                <a:endParaRPr lang="en-US"/>
              </a:p>
            </p:txBody>
          </p:sp>
          <p:sp>
            <p:nvSpPr>
              <p:cNvPr id="32" name="Line 21"/>
              <p:cNvSpPr>
                <a:spLocks noChangeShapeType="1"/>
              </p:cNvSpPr>
              <p:nvPr/>
            </p:nvSpPr>
            <p:spPr bwMode="auto">
              <a:xfrm flipH="1">
                <a:off x="4593" y="3632"/>
                <a:ext cx="478" cy="0"/>
              </a:xfrm>
              <a:prstGeom prst="line">
                <a:avLst/>
              </a:prstGeom>
              <a:noFill/>
              <a:ln w="38100">
                <a:solidFill>
                  <a:srgbClr val="FF3300"/>
                </a:solidFill>
                <a:round/>
                <a:headEnd/>
                <a:tailEnd/>
              </a:ln>
            </p:spPr>
            <p:txBody>
              <a:bodyPr wrap="none" anchor="ctr"/>
              <a:lstStyle/>
              <a:p>
                <a:endParaRPr lang="en-US"/>
              </a:p>
            </p:txBody>
          </p:sp>
          <p:sp>
            <p:nvSpPr>
              <p:cNvPr id="33" name="Line 22"/>
              <p:cNvSpPr>
                <a:spLocks noChangeShapeType="1"/>
              </p:cNvSpPr>
              <p:nvPr/>
            </p:nvSpPr>
            <p:spPr bwMode="auto">
              <a:xfrm>
                <a:off x="3562" y="2602"/>
                <a:ext cx="256" cy="0"/>
              </a:xfrm>
              <a:prstGeom prst="line">
                <a:avLst/>
              </a:prstGeom>
              <a:noFill/>
              <a:ln w="38100">
                <a:solidFill>
                  <a:schemeClr val="accent1"/>
                </a:solidFill>
                <a:round/>
                <a:headEnd/>
                <a:tailEnd/>
              </a:ln>
            </p:spPr>
            <p:txBody>
              <a:bodyPr wrap="none" anchor="ctr"/>
              <a:lstStyle/>
              <a:p>
                <a:endParaRPr lang="en-US"/>
              </a:p>
            </p:txBody>
          </p:sp>
          <p:sp>
            <p:nvSpPr>
              <p:cNvPr id="34" name="Line 23"/>
              <p:cNvSpPr>
                <a:spLocks noChangeShapeType="1"/>
              </p:cNvSpPr>
              <p:nvPr/>
            </p:nvSpPr>
            <p:spPr bwMode="auto">
              <a:xfrm>
                <a:off x="3573" y="2862"/>
                <a:ext cx="261" cy="0"/>
              </a:xfrm>
              <a:prstGeom prst="line">
                <a:avLst/>
              </a:prstGeom>
              <a:noFill/>
              <a:ln w="38100">
                <a:solidFill>
                  <a:schemeClr val="accent1"/>
                </a:solidFill>
                <a:round/>
                <a:headEnd/>
                <a:tailEnd/>
              </a:ln>
            </p:spPr>
            <p:txBody>
              <a:bodyPr wrap="none" anchor="ctr"/>
              <a:lstStyle/>
              <a:p>
                <a:endParaRPr lang="en-US"/>
              </a:p>
            </p:txBody>
          </p:sp>
          <p:sp>
            <p:nvSpPr>
              <p:cNvPr id="35" name="Line 24"/>
              <p:cNvSpPr>
                <a:spLocks noChangeShapeType="1"/>
              </p:cNvSpPr>
              <p:nvPr/>
            </p:nvSpPr>
            <p:spPr bwMode="auto">
              <a:xfrm flipV="1">
                <a:off x="3574" y="3500"/>
                <a:ext cx="255" cy="0"/>
              </a:xfrm>
              <a:prstGeom prst="line">
                <a:avLst/>
              </a:prstGeom>
              <a:noFill/>
              <a:ln w="38100">
                <a:solidFill>
                  <a:schemeClr val="accent1"/>
                </a:solidFill>
                <a:round/>
                <a:headEnd/>
                <a:tailEnd/>
              </a:ln>
            </p:spPr>
            <p:txBody>
              <a:bodyPr wrap="none" anchor="ctr"/>
              <a:lstStyle/>
              <a:p>
                <a:endParaRPr lang="en-US"/>
              </a:p>
            </p:txBody>
          </p:sp>
          <p:sp>
            <p:nvSpPr>
              <p:cNvPr id="36" name="Line 25"/>
              <p:cNvSpPr>
                <a:spLocks noChangeShapeType="1"/>
              </p:cNvSpPr>
              <p:nvPr/>
            </p:nvSpPr>
            <p:spPr bwMode="auto">
              <a:xfrm>
                <a:off x="3573" y="3760"/>
                <a:ext cx="261" cy="0"/>
              </a:xfrm>
              <a:prstGeom prst="line">
                <a:avLst/>
              </a:prstGeom>
              <a:noFill/>
              <a:ln w="38100">
                <a:solidFill>
                  <a:schemeClr val="accent1"/>
                </a:solidFill>
                <a:round/>
                <a:headEnd/>
                <a:tailEnd/>
              </a:ln>
            </p:spPr>
            <p:txBody>
              <a:bodyPr wrap="none" anchor="ctr"/>
              <a:lstStyle/>
              <a:p>
                <a:endParaRPr lang="en-US"/>
              </a:p>
            </p:txBody>
          </p:sp>
          <p:sp>
            <p:nvSpPr>
              <p:cNvPr id="37" name="Line 26"/>
              <p:cNvSpPr>
                <a:spLocks noChangeShapeType="1"/>
              </p:cNvSpPr>
              <p:nvPr/>
            </p:nvSpPr>
            <p:spPr bwMode="auto">
              <a:xfrm flipV="1">
                <a:off x="4338" y="2728"/>
                <a:ext cx="260" cy="1"/>
              </a:xfrm>
              <a:prstGeom prst="line">
                <a:avLst/>
              </a:prstGeom>
              <a:noFill/>
              <a:ln w="38100">
                <a:solidFill>
                  <a:schemeClr val="accent1"/>
                </a:solidFill>
                <a:round/>
                <a:headEnd/>
                <a:tailEnd/>
              </a:ln>
            </p:spPr>
            <p:txBody>
              <a:bodyPr wrap="none" anchor="ctr"/>
              <a:lstStyle/>
              <a:p>
                <a:endParaRPr lang="en-US"/>
              </a:p>
            </p:txBody>
          </p:sp>
          <p:sp>
            <p:nvSpPr>
              <p:cNvPr id="38" name="Line 27"/>
              <p:cNvSpPr>
                <a:spLocks noChangeShapeType="1"/>
              </p:cNvSpPr>
              <p:nvPr/>
            </p:nvSpPr>
            <p:spPr bwMode="auto">
              <a:xfrm flipV="1">
                <a:off x="4349" y="3631"/>
                <a:ext cx="250" cy="1"/>
              </a:xfrm>
              <a:prstGeom prst="line">
                <a:avLst/>
              </a:prstGeom>
              <a:noFill/>
              <a:ln w="38100">
                <a:solidFill>
                  <a:schemeClr val="accent1"/>
                </a:solidFill>
                <a:round/>
                <a:headEnd/>
                <a:tailEnd/>
              </a:ln>
            </p:spPr>
            <p:txBody>
              <a:bodyPr wrap="none" anchor="ctr"/>
              <a:lstStyle/>
              <a:p>
                <a:endParaRPr lang="en-US"/>
              </a:p>
            </p:txBody>
          </p:sp>
          <p:sp>
            <p:nvSpPr>
              <p:cNvPr id="39" name="AutoShape 28"/>
              <p:cNvSpPr>
                <a:spLocks noChangeArrowheads="1"/>
              </p:cNvSpPr>
              <p:nvPr/>
            </p:nvSpPr>
            <p:spPr bwMode="auto">
              <a:xfrm>
                <a:off x="3823" y="3435"/>
                <a:ext cx="515" cy="382"/>
              </a:xfrm>
              <a:prstGeom prst="flowChartDelay">
                <a:avLst/>
              </a:prstGeom>
              <a:noFill/>
              <a:ln w="38100">
                <a:solidFill>
                  <a:schemeClr val="accent1"/>
                </a:solidFill>
                <a:miter lim="800000"/>
                <a:headEnd/>
                <a:tailEnd/>
              </a:ln>
            </p:spPr>
            <p:txBody>
              <a:bodyPr wrap="none" anchor="ctr"/>
              <a:lstStyle/>
              <a:p>
                <a:endParaRPr lang="en-US" b="0">
                  <a:latin typeface="Times New Roman" pitchFamily="18" charset="0"/>
                </a:endParaRPr>
              </a:p>
            </p:txBody>
          </p:sp>
          <p:sp>
            <p:nvSpPr>
              <p:cNvPr id="40" name="Arc 29"/>
              <p:cNvSpPr>
                <a:spLocks/>
              </p:cNvSpPr>
              <p:nvPr/>
            </p:nvSpPr>
            <p:spPr bwMode="auto">
              <a:xfrm>
                <a:off x="3589" y="2544"/>
                <a:ext cx="269" cy="380"/>
              </a:xfrm>
              <a:custGeom>
                <a:avLst/>
                <a:gdLst>
                  <a:gd name="T0" fmla="*/ 0 w 21600"/>
                  <a:gd name="T1" fmla="*/ 0 h 33164"/>
                  <a:gd name="T2" fmla="*/ 0 w 21600"/>
                  <a:gd name="T3" fmla="*/ 0 h 33164"/>
                  <a:gd name="T4" fmla="*/ 0 w 21600"/>
                  <a:gd name="T5" fmla="*/ 0 h 33164"/>
                  <a:gd name="T6" fmla="*/ 0 60000 65536"/>
                  <a:gd name="T7" fmla="*/ 0 60000 65536"/>
                  <a:gd name="T8" fmla="*/ 0 60000 65536"/>
                  <a:gd name="T9" fmla="*/ 0 w 21600"/>
                  <a:gd name="T10" fmla="*/ 0 h 33164"/>
                  <a:gd name="T11" fmla="*/ 21600 w 21600"/>
                  <a:gd name="T12" fmla="*/ 33164 h 33164"/>
                </a:gdLst>
                <a:ahLst/>
                <a:cxnLst>
                  <a:cxn ang="T6">
                    <a:pos x="T0" y="T1"/>
                  </a:cxn>
                  <a:cxn ang="T7">
                    <a:pos x="T2" y="T3"/>
                  </a:cxn>
                  <a:cxn ang="T8">
                    <a:pos x="T4" y="T5"/>
                  </a:cxn>
                </a:cxnLst>
                <a:rect l="T9" t="T10" r="T11" b="T12"/>
                <a:pathLst>
                  <a:path w="21600" h="33164" fill="none" extrusionOk="0">
                    <a:moveTo>
                      <a:pt x="13960" y="0"/>
                    </a:moveTo>
                    <a:cubicBezTo>
                      <a:pt x="18806" y="4104"/>
                      <a:pt x="21600" y="10132"/>
                      <a:pt x="21600" y="16482"/>
                    </a:cubicBezTo>
                    <a:cubicBezTo>
                      <a:pt x="21600" y="22941"/>
                      <a:pt x="18709" y="29061"/>
                      <a:pt x="13721" y="33164"/>
                    </a:cubicBezTo>
                  </a:path>
                  <a:path w="21600" h="33164" stroke="0" extrusionOk="0">
                    <a:moveTo>
                      <a:pt x="13960" y="0"/>
                    </a:moveTo>
                    <a:cubicBezTo>
                      <a:pt x="18806" y="4104"/>
                      <a:pt x="21600" y="10132"/>
                      <a:pt x="21600" y="16482"/>
                    </a:cubicBezTo>
                    <a:cubicBezTo>
                      <a:pt x="21600" y="22941"/>
                      <a:pt x="18709" y="29061"/>
                      <a:pt x="13721" y="33164"/>
                    </a:cubicBezTo>
                    <a:lnTo>
                      <a:pt x="0" y="16482"/>
                    </a:lnTo>
                    <a:lnTo>
                      <a:pt x="13960" y="0"/>
                    </a:lnTo>
                    <a:close/>
                  </a:path>
                </a:pathLst>
              </a:custGeom>
              <a:noFill/>
              <a:ln w="38100">
                <a:solidFill>
                  <a:schemeClr val="accent1"/>
                </a:solidFill>
                <a:round/>
                <a:headEnd/>
                <a:tailEnd/>
              </a:ln>
            </p:spPr>
            <p:txBody>
              <a:bodyPr wrap="none" anchor="ctr"/>
              <a:lstStyle/>
              <a:p>
                <a:endParaRPr lang="en-US"/>
              </a:p>
            </p:txBody>
          </p:sp>
          <p:sp>
            <p:nvSpPr>
              <p:cNvPr id="41" name="Arc 30"/>
              <p:cNvSpPr>
                <a:spLocks/>
              </p:cNvSpPr>
              <p:nvPr/>
            </p:nvSpPr>
            <p:spPr bwMode="auto">
              <a:xfrm>
                <a:off x="3658" y="2545"/>
                <a:ext cx="253" cy="380"/>
              </a:xfrm>
              <a:custGeom>
                <a:avLst/>
                <a:gdLst>
                  <a:gd name="T0" fmla="*/ 0 w 21600"/>
                  <a:gd name="T1" fmla="*/ 0 h 33164"/>
                  <a:gd name="T2" fmla="*/ 0 w 21600"/>
                  <a:gd name="T3" fmla="*/ 0 h 33164"/>
                  <a:gd name="T4" fmla="*/ 0 w 21600"/>
                  <a:gd name="T5" fmla="*/ 0 h 33164"/>
                  <a:gd name="T6" fmla="*/ 0 60000 65536"/>
                  <a:gd name="T7" fmla="*/ 0 60000 65536"/>
                  <a:gd name="T8" fmla="*/ 0 60000 65536"/>
                  <a:gd name="T9" fmla="*/ 0 w 21600"/>
                  <a:gd name="T10" fmla="*/ 0 h 33164"/>
                  <a:gd name="T11" fmla="*/ 21600 w 21600"/>
                  <a:gd name="T12" fmla="*/ 33164 h 33164"/>
                </a:gdLst>
                <a:ahLst/>
                <a:cxnLst>
                  <a:cxn ang="T6">
                    <a:pos x="T0" y="T1"/>
                  </a:cxn>
                  <a:cxn ang="T7">
                    <a:pos x="T2" y="T3"/>
                  </a:cxn>
                  <a:cxn ang="T8">
                    <a:pos x="T4" y="T5"/>
                  </a:cxn>
                </a:cxnLst>
                <a:rect l="T9" t="T10" r="T11" b="T12"/>
                <a:pathLst>
                  <a:path w="21600" h="33164" fill="none" extrusionOk="0">
                    <a:moveTo>
                      <a:pt x="13960" y="0"/>
                    </a:moveTo>
                    <a:cubicBezTo>
                      <a:pt x="18806" y="4104"/>
                      <a:pt x="21600" y="10132"/>
                      <a:pt x="21600" y="16482"/>
                    </a:cubicBezTo>
                    <a:cubicBezTo>
                      <a:pt x="21600" y="22941"/>
                      <a:pt x="18709" y="29061"/>
                      <a:pt x="13721" y="33164"/>
                    </a:cubicBezTo>
                  </a:path>
                  <a:path w="21600" h="33164" stroke="0" extrusionOk="0">
                    <a:moveTo>
                      <a:pt x="13960" y="0"/>
                    </a:moveTo>
                    <a:cubicBezTo>
                      <a:pt x="18806" y="4104"/>
                      <a:pt x="21600" y="10132"/>
                      <a:pt x="21600" y="16482"/>
                    </a:cubicBezTo>
                    <a:cubicBezTo>
                      <a:pt x="21600" y="22941"/>
                      <a:pt x="18709" y="29061"/>
                      <a:pt x="13721" y="33164"/>
                    </a:cubicBezTo>
                    <a:lnTo>
                      <a:pt x="0" y="16482"/>
                    </a:lnTo>
                    <a:lnTo>
                      <a:pt x="13960" y="0"/>
                    </a:lnTo>
                    <a:close/>
                  </a:path>
                </a:pathLst>
              </a:custGeom>
              <a:noFill/>
              <a:ln w="38100">
                <a:solidFill>
                  <a:schemeClr val="accent1"/>
                </a:solidFill>
                <a:round/>
                <a:headEnd/>
                <a:tailEnd/>
              </a:ln>
            </p:spPr>
            <p:txBody>
              <a:bodyPr wrap="none" anchor="ctr"/>
              <a:lstStyle/>
              <a:p>
                <a:endParaRPr lang="en-US"/>
              </a:p>
            </p:txBody>
          </p:sp>
          <p:sp>
            <p:nvSpPr>
              <p:cNvPr id="42" name="Line 31"/>
              <p:cNvSpPr>
                <a:spLocks noChangeShapeType="1"/>
              </p:cNvSpPr>
              <p:nvPr/>
            </p:nvSpPr>
            <p:spPr bwMode="auto">
              <a:xfrm>
                <a:off x="3828" y="2543"/>
                <a:ext cx="239" cy="0"/>
              </a:xfrm>
              <a:prstGeom prst="line">
                <a:avLst/>
              </a:prstGeom>
              <a:noFill/>
              <a:ln w="38100">
                <a:solidFill>
                  <a:schemeClr val="accent1"/>
                </a:solidFill>
                <a:round/>
                <a:headEnd/>
                <a:tailEnd/>
              </a:ln>
            </p:spPr>
            <p:txBody>
              <a:bodyPr wrap="none" anchor="ctr"/>
              <a:lstStyle/>
              <a:p>
                <a:endParaRPr lang="en-US"/>
              </a:p>
            </p:txBody>
          </p:sp>
          <p:sp>
            <p:nvSpPr>
              <p:cNvPr id="43" name="Line 32"/>
              <p:cNvSpPr>
                <a:spLocks noChangeShapeType="1"/>
              </p:cNvSpPr>
              <p:nvPr/>
            </p:nvSpPr>
            <p:spPr bwMode="auto">
              <a:xfrm>
                <a:off x="3834" y="2920"/>
                <a:ext cx="239" cy="0"/>
              </a:xfrm>
              <a:prstGeom prst="line">
                <a:avLst/>
              </a:prstGeom>
              <a:noFill/>
              <a:ln w="38100">
                <a:solidFill>
                  <a:schemeClr val="accent1"/>
                </a:solidFill>
                <a:round/>
                <a:headEnd/>
                <a:tailEnd/>
              </a:ln>
            </p:spPr>
            <p:txBody>
              <a:bodyPr wrap="none" anchor="ctr"/>
              <a:lstStyle/>
              <a:p>
                <a:endParaRPr lang="en-US"/>
              </a:p>
            </p:txBody>
          </p:sp>
          <p:sp>
            <p:nvSpPr>
              <p:cNvPr id="44" name="Arc 33"/>
              <p:cNvSpPr>
                <a:spLocks/>
              </p:cNvSpPr>
              <p:nvPr/>
            </p:nvSpPr>
            <p:spPr bwMode="auto">
              <a:xfrm>
                <a:off x="4067" y="2542"/>
                <a:ext cx="278" cy="826"/>
              </a:xfrm>
              <a:custGeom>
                <a:avLst/>
                <a:gdLst>
                  <a:gd name="T0" fmla="*/ 0 w 13964"/>
                  <a:gd name="T1" fmla="*/ 0 h 21600"/>
                  <a:gd name="T2" fmla="*/ 0 w 13964"/>
                  <a:gd name="T3" fmla="*/ 0 h 21600"/>
                  <a:gd name="T4" fmla="*/ 0 w 13964"/>
                  <a:gd name="T5" fmla="*/ 0 h 21600"/>
                  <a:gd name="T6" fmla="*/ 0 60000 65536"/>
                  <a:gd name="T7" fmla="*/ 0 60000 65536"/>
                  <a:gd name="T8" fmla="*/ 0 60000 65536"/>
                  <a:gd name="T9" fmla="*/ 0 w 13964"/>
                  <a:gd name="T10" fmla="*/ 0 h 21600"/>
                  <a:gd name="T11" fmla="*/ 13964 w 13964"/>
                  <a:gd name="T12" fmla="*/ 21600 h 21600"/>
                </a:gdLst>
                <a:ahLst/>
                <a:cxnLst>
                  <a:cxn ang="T6">
                    <a:pos x="T0" y="T1"/>
                  </a:cxn>
                  <a:cxn ang="T7">
                    <a:pos x="T2" y="T3"/>
                  </a:cxn>
                  <a:cxn ang="T8">
                    <a:pos x="T4" y="T5"/>
                  </a:cxn>
                </a:cxnLst>
                <a:rect l="T9" t="T10" r="T11" b="T12"/>
                <a:pathLst>
                  <a:path w="13964" h="21600" fill="none" extrusionOk="0">
                    <a:moveTo>
                      <a:pt x="-1" y="0"/>
                    </a:moveTo>
                    <a:cubicBezTo>
                      <a:pt x="5114" y="0"/>
                      <a:pt x="10062" y="1814"/>
                      <a:pt x="13964" y="5120"/>
                    </a:cubicBezTo>
                  </a:path>
                  <a:path w="13964" h="21600" stroke="0" extrusionOk="0">
                    <a:moveTo>
                      <a:pt x="-1" y="0"/>
                    </a:moveTo>
                    <a:cubicBezTo>
                      <a:pt x="5114" y="0"/>
                      <a:pt x="10062" y="1814"/>
                      <a:pt x="13964" y="5120"/>
                    </a:cubicBezTo>
                    <a:lnTo>
                      <a:pt x="0" y="21600"/>
                    </a:lnTo>
                    <a:lnTo>
                      <a:pt x="-1" y="0"/>
                    </a:lnTo>
                    <a:close/>
                  </a:path>
                </a:pathLst>
              </a:custGeom>
              <a:noFill/>
              <a:ln w="38100">
                <a:solidFill>
                  <a:schemeClr val="accent1"/>
                </a:solidFill>
                <a:round/>
                <a:headEnd/>
                <a:tailEnd/>
              </a:ln>
            </p:spPr>
            <p:txBody>
              <a:bodyPr wrap="none" anchor="ctr"/>
              <a:lstStyle/>
              <a:p>
                <a:endParaRPr lang="en-US"/>
              </a:p>
            </p:txBody>
          </p:sp>
          <p:sp>
            <p:nvSpPr>
              <p:cNvPr id="45" name="Arc 34"/>
              <p:cNvSpPr>
                <a:spLocks/>
              </p:cNvSpPr>
              <p:nvPr/>
            </p:nvSpPr>
            <p:spPr bwMode="auto">
              <a:xfrm flipV="1">
                <a:off x="4067" y="2091"/>
                <a:ext cx="278" cy="826"/>
              </a:xfrm>
              <a:custGeom>
                <a:avLst/>
                <a:gdLst>
                  <a:gd name="T0" fmla="*/ 0 w 13964"/>
                  <a:gd name="T1" fmla="*/ 0 h 21600"/>
                  <a:gd name="T2" fmla="*/ 0 w 13964"/>
                  <a:gd name="T3" fmla="*/ 0 h 21600"/>
                  <a:gd name="T4" fmla="*/ 0 w 13964"/>
                  <a:gd name="T5" fmla="*/ 0 h 21600"/>
                  <a:gd name="T6" fmla="*/ 0 60000 65536"/>
                  <a:gd name="T7" fmla="*/ 0 60000 65536"/>
                  <a:gd name="T8" fmla="*/ 0 60000 65536"/>
                  <a:gd name="T9" fmla="*/ 0 w 13964"/>
                  <a:gd name="T10" fmla="*/ 0 h 21600"/>
                  <a:gd name="T11" fmla="*/ 13964 w 13964"/>
                  <a:gd name="T12" fmla="*/ 21600 h 21600"/>
                </a:gdLst>
                <a:ahLst/>
                <a:cxnLst>
                  <a:cxn ang="T6">
                    <a:pos x="T0" y="T1"/>
                  </a:cxn>
                  <a:cxn ang="T7">
                    <a:pos x="T2" y="T3"/>
                  </a:cxn>
                  <a:cxn ang="T8">
                    <a:pos x="T4" y="T5"/>
                  </a:cxn>
                </a:cxnLst>
                <a:rect l="T9" t="T10" r="T11" b="T12"/>
                <a:pathLst>
                  <a:path w="13964" h="21600" fill="none" extrusionOk="0">
                    <a:moveTo>
                      <a:pt x="-1" y="0"/>
                    </a:moveTo>
                    <a:cubicBezTo>
                      <a:pt x="5114" y="0"/>
                      <a:pt x="10062" y="1814"/>
                      <a:pt x="13964" y="5120"/>
                    </a:cubicBezTo>
                  </a:path>
                  <a:path w="13964" h="21600" stroke="0" extrusionOk="0">
                    <a:moveTo>
                      <a:pt x="-1" y="0"/>
                    </a:moveTo>
                    <a:cubicBezTo>
                      <a:pt x="5114" y="0"/>
                      <a:pt x="10062" y="1814"/>
                      <a:pt x="13964" y="5120"/>
                    </a:cubicBezTo>
                    <a:lnTo>
                      <a:pt x="0" y="21600"/>
                    </a:lnTo>
                    <a:lnTo>
                      <a:pt x="-1" y="0"/>
                    </a:lnTo>
                    <a:close/>
                  </a:path>
                </a:pathLst>
              </a:custGeom>
              <a:noFill/>
              <a:ln w="38100">
                <a:solidFill>
                  <a:schemeClr val="accent1"/>
                </a:solidFill>
                <a:round/>
                <a:headEnd/>
                <a:tailEnd/>
              </a:ln>
            </p:spPr>
            <p:txBody>
              <a:bodyPr rot="10800000" wrap="none" anchor="ctr"/>
              <a:lstStyle/>
              <a:p>
                <a:endParaRPr lang="en-US"/>
              </a:p>
            </p:txBody>
          </p:sp>
          <p:sp>
            <p:nvSpPr>
              <p:cNvPr id="46" name="Line 35"/>
              <p:cNvSpPr>
                <a:spLocks noChangeShapeType="1"/>
              </p:cNvSpPr>
              <p:nvPr/>
            </p:nvSpPr>
            <p:spPr bwMode="auto">
              <a:xfrm>
                <a:off x="3186" y="3499"/>
                <a:ext cx="393" cy="0"/>
              </a:xfrm>
              <a:prstGeom prst="line">
                <a:avLst/>
              </a:prstGeom>
              <a:noFill/>
              <a:ln w="38100">
                <a:solidFill>
                  <a:srgbClr val="FF3300"/>
                </a:solidFill>
                <a:round/>
                <a:headEnd/>
                <a:tailEnd/>
              </a:ln>
            </p:spPr>
            <p:txBody>
              <a:bodyPr wrap="none" anchor="ctr"/>
              <a:lstStyle/>
              <a:p>
                <a:endParaRPr lang="en-US"/>
              </a:p>
            </p:txBody>
          </p:sp>
          <p:sp>
            <p:nvSpPr>
              <p:cNvPr id="47" name="Line 36"/>
              <p:cNvSpPr>
                <a:spLocks noChangeShapeType="1"/>
              </p:cNvSpPr>
              <p:nvPr/>
            </p:nvSpPr>
            <p:spPr bwMode="auto">
              <a:xfrm>
                <a:off x="2931" y="3759"/>
                <a:ext cx="642" cy="0"/>
              </a:xfrm>
              <a:prstGeom prst="line">
                <a:avLst/>
              </a:prstGeom>
              <a:noFill/>
              <a:ln w="38100">
                <a:solidFill>
                  <a:srgbClr val="FF3300"/>
                </a:solidFill>
                <a:round/>
                <a:headEnd/>
                <a:tailEnd/>
              </a:ln>
            </p:spPr>
            <p:txBody>
              <a:bodyPr wrap="none" anchor="ctr"/>
              <a:lstStyle/>
              <a:p>
                <a:endParaRPr lang="en-US"/>
              </a:p>
            </p:txBody>
          </p:sp>
        </p:grpSp>
        <p:sp>
          <p:nvSpPr>
            <p:cNvPr id="15" name="Text Box 37"/>
            <p:cNvSpPr txBox="1">
              <a:spLocks noChangeArrowheads="1"/>
            </p:cNvSpPr>
            <p:nvPr/>
          </p:nvSpPr>
          <p:spPr bwMode="auto">
            <a:xfrm>
              <a:off x="1998" y="2411"/>
              <a:ext cx="318" cy="329"/>
            </a:xfrm>
            <a:prstGeom prst="rect">
              <a:avLst/>
            </a:prstGeom>
            <a:noFill/>
            <a:ln w="9525">
              <a:noFill/>
              <a:miter lim="800000"/>
              <a:headEnd/>
              <a:tailEnd/>
            </a:ln>
          </p:spPr>
          <p:txBody>
            <a:bodyPr>
              <a:spAutoFit/>
            </a:bodyPr>
            <a:lstStyle/>
            <a:p>
              <a:pPr>
                <a:spcBef>
                  <a:spcPct val="50000"/>
                </a:spcBef>
              </a:pPr>
              <a:r>
                <a:rPr lang="en-US" b="0" dirty="0">
                  <a:solidFill>
                    <a:srgbClr val="FF3300"/>
                  </a:solidFill>
                  <a:latin typeface="Times New Roman" pitchFamily="18" charset="0"/>
                </a:rPr>
                <a:t>X</a:t>
              </a:r>
              <a:endParaRPr lang="en-US" b="0" dirty="0">
                <a:latin typeface="Times New Roman" pitchFamily="18" charset="0"/>
              </a:endParaRPr>
            </a:p>
          </p:txBody>
        </p:sp>
        <p:sp>
          <p:nvSpPr>
            <p:cNvPr id="16" name="Text Box 38"/>
            <p:cNvSpPr txBox="1">
              <a:spLocks noChangeArrowheads="1"/>
            </p:cNvSpPr>
            <p:nvPr/>
          </p:nvSpPr>
          <p:spPr bwMode="auto">
            <a:xfrm>
              <a:off x="2002" y="2702"/>
              <a:ext cx="265" cy="329"/>
            </a:xfrm>
            <a:prstGeom prst="rect">
              <a:avLst/>
            </a:prstGeom>
            <a:noFill/>
            <a:ln w="9525">
              <a:noFill/>
              <a:miter lim="800000"/>
              <a:headEnd/>
              <a:tailEnd/>
            </a:ln>
          </p:spPr>
          <p:txBody>
            <a:bodyPr>
              <a:spAutoFit/>
            </a:bodyPr>
            <a:lstStyle/>
            <a:p>
              <a:pPr>
                <a:spcBef>
                  <a:spcPct val="50000"/>
                </a:spcBef>
              </a:pPr>
              <a:r>
                <a:rPr lang="en-US" b="0">
                  <a:solidFill>
                    <a:srgbClr val="FF3300"/>
                  </a:solidFill>
                  <a:latin typeface="Times New Roman" pitchFamily="18" charset="0"/>
                </a:rPr>
                <a:t>Y</a:t>
              </a:r>
              <a:endParaRPr lang="en-US" b="0">
                <a:latin typeface="Times New Roman" pitchFamily="18" charset="0"/>
              </a:endParaRPr>
            </a:p>
          </p:txBody>
        </p:sp>
        <p:sp>
          <p:nvSpPr>
            <p:cNvPr id="17" name="Text Box 39"/>
            <p:cNvSpPr txBox="1">
              <a:spLocks noChangeArrowheads="1"/>
            </p:cNvSpPr>
            <p:nvPr/>
          </p:nvSpPr>
          <p:spPr bwMode="auto">
            <a:xfrm>
              <a:off x="3532" y="2397"/>
              <a:ext cx="251"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A</a:t>
              </a:r>
              <a:endParaRPr lang="en-US" b="0">
                <a:latin typeface="Times New Roman" pitchFamily="18" charset="0"/>
              </a:endParaRPr>
            </a:p>
          </p:txBody>
        </p:sp>
        <p:sp>
          <p:nvSpPr>
            <p:cNvPr id="18" name="Text Box 40"/>
            <p:cNvSpPr txBox="1">
              <a:spLocks noChangeArrowheads="1"/>
            </p:cNvSpPr>
            <p:nvPr/>
          </p:nvSpPr>
          <p:spPr bwMode="auto">
            <a:xfrm>
              <a:off x="3538" y="2658"/>
              <a:ext cx="241"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B</a:t>
              </a:r>
              <a:endParaRPr lang="en-US" b="0">
                <a:latin typeface="Times New Roman" pitchFamily="18" charset="0"/>
              </a:endParaRPr>
            </a:p>
          </p:txBody>
        </p:sp>
        <p:sp>
          <p:nvSpPr>
            <p:cNvPr id="19" name="Text Box 41"/>
            <p:cNvSpPr txBox="1">
              <a:spLocks noChangeArrowheads="1"/>
            </p:cNvSpPr>
            <p:nvPr/>
          </p:nvSpPr>
          <p:spPr bwMode="auto">
            <a:xfrm>
              <a:off x="3569" y="3290"/>
              <a:ext cx="251"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A</a:t>
              </a:r>
              <a:endParaRPr lang="en-US" b="0">
                <a:latin typeface="Times New Roman" pitchFamily="18" charset="0"/>
              </a:endParaRPr>
            </a:p>
          </p:txBody>
        </p:sp>
        <p:sp>
          <p:nvSpPr>
            <p:cNvPr id="20" name="Text Box 42"/>
            <p:cNvSpPr txBox="1">
              <a:spLocks noChangeArrowheads="1"/>
            </p:cNvSpPr>
            <p:nvPr/>
          </p:nvSpPr>
          <p:spPr bwMode="auto">
            <a:xfrm>
              <a:off x="3575" y="3551"/>
              <a:ext cx="240"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B</a:t>
              </a:r>
              <a:endParaRPr lang="en-US" b="0">
                <a:latin typeface="Times New Roman" pitchFamily="18" charset="0"/>
              </a:endParaRPr>
            </a:p>
          </p:txBody>
        </p:sp>
        <p:sp>
          <p:nvSpPr>
            <p:cNvPr id="21" name="Text Box 43"/>
            <p:cNvSpPr txBox="1">
              <a:spLocks noChangeArrowheads="1"/>
            </p:cNvSpPr>
            <p:nvPr/>
          </p:nvSpPr>
          <p:spPr bwMode="auto">
            <a:xfrm>
              <a:off x="4372" y="2510"/>
              <a:ext cx="251"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Y</a:t>
              </a:r>
              <a:endParaRPr lang="en-US" b="0">
                <a:latin typeface="Times New Roman" pitchFamily="18" charset="0"/>
              </a:endParaRPr>
            </a:p>
          </p:txBody>
        </p:sp>
        <p:sp>
          <p:nvSpPr>
            <p:cNvPr id="22" name="Text Box 44"/>
            <p:cNvSpPr txBox="1">
              <a:spLocks noChangeArrowheads="1"/>
            </p:cNvSpPr>
            <p:nvPr/>
          </p:nvSpPr>
          <p:spPr bwMode="auto">
            <a:xfrm>
              <a:off x="4357" y="3413"/>
              <a:ext cx="250" cy="285"/>
            </a:xfrm>
            <a:prstGeom prst="rect">
              <a:avLst/>
            </a:prstGeom>
            <a:noFill/>
            <a:ln w="9525">
              <a:noFill/>
              <a:miter lim="800000"/>
              <a:headEnd/>
              <a:tailEnd/>
            </a:ln>
          </p:spPr>
          <p:txBody>
            <a:bodyPr wrap="none">
              <a:spAutoFit/>
            </a:bodyPr>
            <a:lstStyle/>
            <a:p>
              <a:r>
                <a:rPr lang="en-US" sz="2000" b="0">
                  <a:solidFill>
                    <a:srgbClr val="FF3300"/>
                  </a:solidFill>
                  <a:latin typeface="Times New Roman" pitchFamily="18" charset="0"/>
                </a:rPr>
                <a:t>Y</a:t>
              </a:r>
              <a:endParaRPr lang="en-US" b="0">
                <a:latin typeface="Times New Roman" pitchFamily="18" charset="0"/>
              </a:endParaRPr>
            </a:p>
          </p:txBody>
        </p:sp>
        <p:sp>
          <p:nvSpPr>
            <p:cNvPr id="23" name="Text Box 45"/>
            <p:cNvSpPr txBox="1">
              <a:spLocks noChangeArrowheads="1"/>
            </p:cNvSpPr>
            <p:nvPr/>
          </p:nvSpPr>
          <p:spPr bwMode="auto">
            <a:xfrm>
              <a:off x="5209" y="2547"/>
              <a:ext cx="241" cy="329"/>
            </a:xfrm>
            <a:prstGeom prst="rect">
              <a:avLst/>
            </a:prstGeom>
            <a:noFill/>
            <a:ln w="9525">
              <a:noFill/>
              <a:miter lim="800000"/>
              <a:headEnd/>
              <a:tailEnd/>
            </a:ln>
          </p:spPr>
          <p:txBody>
            <a:bodyPr wrap="none">
              <a:spAutoFit/>
            </a:bodyPr>
            <a:lstStyle/>
            <a:p>
              <a:r>
                <a:rPr lang="en-US" b="0">
                  <a:solidFill>
                    <a:srgbClr val="FF3300"/>
                  </a:solidFill>
                  <a:latin typeface="Times New Roman" pitchFamily="18" charset="0"/>
                </a:rPr>
                <a:t>S</a:t>
              </a:r>
              <a:endParaRPr lang="en-US" b="0">
                <a:latin typeface="Times New Roman" pitchFamily="18" charset="0"/>
              </a:endParaRPr>
            </a:p>
          </p:txBody>
        </p:sp>
        <p:sp>
          <p:nvSpPr>
            <p:cNvPr id="24" name="Text Box 46"/>
            <p:cNvSpPr txBox="1">
              <a:spLocks noChangeArrowheads="1"/>
            </p:cNvSpPr>
            <p:nvPr/>
          </p:nvSpPr>
          <p:spPr bwMode="auto">
            <a:xfrm>
              <a:off x="5210" y="3449"/>
              <a:ext cx="263" cy="328"/>
            </a:xfrm>
            <a:prstGeom prst="rect">
              <a:avLst/>
            </a:prstGeom>
            <a:noFill/>
            <a:ln w="9525">
              <a:noFill/>
              <a:miter lim="800000"/>
              <a:headEnd/>
              <a:tailEnd/>
            </a:ln>
          </p:spPr>
          <p:txBody>
            <a:bodyPr wrap="none">
              <a:spAutoFit/>
            </a:bodyPr>
            <a:lstStyle/>
            <a:p>
              <a:r>
                <a:rPr lang="en-US" b="0">
                  <a:solidFill>
                    <a:srgbClr val="FF3300"/>
                  </a:solidFill>
                  <a:latin typeface="Times New Roman" pitchFamily="18" charset="0"/>
                </a:rPr>
                <a:t>C</a:t>
              </a:r>
              <a:endParaRPr lang="en-US" b="0">
                <a:latin typeface="Times New Roman" pitchFamily="18" charset="0"/>
              </a:endParaRPr>
            </a:p>
          </p:txBody>
        </p:sp>
        <p:sp>
          <p:nvSpPr>
            <p:cNvPr id="25" name="Text Box 47"/>
            <p:cNvSpPr txBox="1">
              <a:spLocks noChangeArrowheads="1"/>
            </p:cNvSpPr>
            <p:nvPr/>
          </p:nvSpPr>
          <p:spPr bwMode="auto">
            <a:xfrm>
              <a:off x="3870" y="2623"/>
              <a:ext cx="616" cy="241"/>
            </a:xfrm>
            <a:prstGeom prst="rect">
              <a:avLst/>
            </a:prstGeom>
            <a:noFill/>
            <a:ln w="9525">
              <a:noFill/>
              <a:miter lim="800000"/>
              <a:headEnd/>
              <a:tailEnd/>
            </a:ln>
          </p:spPr>
          <p:txBody>
            <a:bodyPr>
              <a:spAutoFit/>
            </a:bodyPr>
            <a:lstStyle/>
            <a:p>
              <a:pPr>
                <a:spcBef>
                  <a:spcPct val="50000"/>
                </a:spcBef>
              </a:pPr>
              <a:r>
                <a:rPr lang="en-US" sz="1600">
                  <a:solidFill>
                    <a:schemeClr val="accent2"/>
                  </a:solidFill>
                  <a:latin typeface="Times New Roman" pitchFamily="18" charset="0"/>
                </a:rPr>
                <a:t>XOR 2</a:t>
              </a:r>
              <a:endParaRPr lang="en-US">
                <a:latin typeface="Times New Roman" pitchFamily="18" charset="0"/>
              </a:endParaRPr>
            </a:p>
          </p:txBody>
        </p:sp>
        <p:sp>
          <p:nvSpPr>
            <p:cNvPr id="26" name="Text Box 48"/>
            <p:cNvSpPr txBox="1">
              <a:spLocks noChangeArrowheads="1"/>
            </p:cNvSpPr>
            <p:nvPr/>
          </p:nvSpPr>
          <p:spPr bwMode="auto">
            <a:xfrm>
              <a:off x="3787" y="3520"/>
              <a:ext cx="616" cy="242"/>
            </a:xfrm>
            <a:prstGeom prst="rect">
              <a:avLst/>
            </a:prstGeom>
            <a:noFill/>
            <a:ln w="9525">
              <a:noFill/>
              <a:miter lim="800000"/>
              <a:headEnd/>
              <a:tailEnd/>
            </a:ln>
          </p:spPr>
          <p:txBody>
            <a:bodyPr>
              <a:spAutoFit/>
            </a:bodyPr>
            <a:lstStyle/>
            <a:p>
              <a:pPr>
                <a:spcBef>
                  <a:spcPct val="50000"/>
                </a:spcBef>
              </a:pPr>
              <a:r>
                <a:rPr lang="en-US" sz="1600">
                  <a:solidFill>
                    <a:schemeClr val="accent2"/>
                  </a:solidFill>
                  <a:latin typeface="Times New Roman" pitchFamily="18" charset="0"/>
                </a:rPr>
                <a:t>AND 2</a:t>
              </a:r>
              <a:endParaRPr lang="en-US">
                <a:latin typeface="Times New Roman" pitchFamily="18" charset="0"/>
              </a:endParaRPr>
            </a:p>
          </p:txBody>
        </p:sp>
      </p:grpSp>
      <p:pic>
        <p:nvPicPr>
          <p:cNvPr id="33793" name="Picture 1"/>
          <p:cNvPicPr>
            <a:picLocks noChangeAspect="1" noChangeArrowheads="1"/>
          </p:cNvPicPr>
          <p:nvPr/>
        </p:nvPicPr>
        <p:blipFill>
          <a:blip r:embed="rId3"/>
          <a:srcRect/>
          <a:stretch>
            <a:fillRect/>
          </a:stretch>
        </p:blipFill>
        <p:spPr bwMode="auto">
          <a:xfrm>
            <a:off x="533400" y="990600"/>
            <a:ext cx="2809875" cy="1676400"/>
          </a:xfrm>
          <a:prstGeom prst="rect">
            <a:avLst/>
          </a:prstGeom>
          <a:noFill/>
          <a:ln w="9525">
            <a:noFill/>
            <a:miter lim="800000"/>
            <a:headEnd/>
            <a:tailEnd/>
          </a:ln>
          <a:effectLst/>
        </p:spPr>
      </p:pic>
      <p:pic>
        <p:nvPicPr>
          <p:cNvPr id="3" name="Picture 2"/>
          <p:cNvPicPr>
            <a:picLocks noChangeAspect="1"/>
          </p:cNvPicPr>
          <p:nvPr/>
        </p:nvPicPr>
        <p:blipFill>
          <a:blip r:embed="rId4"/>
          <a:stretch>
            <a:fillRect/>
          </a:stretch>
        </p:blipFill>
        <p:spPr>
          <a:xfrm>
            <a:off x="98748" y="3124200"/>
            <a:ext cx="3730265" cy="3114675"/>
          </a:xfrm>
          <a:prstGeom prst="rect">
            <a:avLst/>
          </a:prstGeom>
        </p:spPr>
      </p:pic>
    </p:spTree>
    <p:extLst>
      <p:ext uri="{BB962C8B-B14F-4D97-AF65-F5344CB8AC3E}">
        <p14:creationId xmlns:p14="http://schemas.microsoft.com/office/powerpoint/2010/main" val="960026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411162"/>
          </a:xfrm>
        </p:spPr>
        <p:txBody>
          <a:bodyPr>
            <a:normAutofit fontScale="90000"/>
          </a:bodyPr>
          <a:lstStyle/>
          <a:p>
            <a:r>
              <a:rPr lang="en-US" dirty="0" smtClean="0"/>
              <a:t>Full Adder</a:t>
            </a:r>
            <a:endParaRPr lang="en-US" dirty="0"/>
          </a:p>
        </p:txBody>
      </p:sp>
      <p:sp>
        <p:nvSpPr>
          <p:cNvPr id="3" name="Content Placeholder 2"/>
          <p:cNvSpPr>
            <a:spLocks noGrp="1"/>
          </p:cNvSpPr>
          <p:nvPr>
            <p:ph sz="quarter" idx="1"/>
          </p:nvPr>
        </p:nvSpPr>
        <p:spPr>
          <a:xfrm>
            <a:off x="457200" y="838200"/>
            <a:ext cx="8229600" cy="5287963"/>
          </a:xfrm>
        </p:spPr>
        <p:txBody>
          <a:bodyPr/>
          <a:lstStyle/>
          <a:p>
            <a:r>
              <a:rPr lang="en-US" b="0" dirty="0">
                <a:effectLst/>
                <a:latin typeface="Times New Roman" pitchFamily="18" charset="0"/>
                <a:cs typeface="Times New Roman" pitchFamily="18" charset="0"/>
              </a:rPr>
              <a:t>Full adder is developed to overcome the drawback of Half Adder circuit. It can add two one-bit numbers A and B, and carry c. The full adder is a three input and two output combinational circuit.</a:t>
            </a:r>
          </a:p>
          <a:p>
            <a:endParaRPr lang="en-US" dirty="0"/>
          </a:p>
        </p:txBody>
      </p:sp>
      <p:pic>
        <p:nvPicPr>
          <p:cNvPr id="4" name="Picture 3" descr="Block Diagram of Full Adder"/>
          <p:cNvPicPr/>
          <p:nvPr/>
        </p:nvPicPr>
        <p:blipFill>
          <a:blip r:embed="rId2"/>
          <a:srcRect/>
          <a:stretch>
            <a:fillRect/>
          </a:stretch>
        </p:blipFill>
        <p:spPr bwMode="auto">
          <a:xfrm>
            <a:off x="1676400" y="3962400"/>
            <a:ext cx="5798249" cy="2438400"/>
          </a:xfrm>
          <a:prstGeom prst="rect">
            <a:avLst/>
          </a:prstGeom>
          <a:noFill/>
          <a:ln w="9525">
            <a:noFill/>
            <a:miter lim="800000"/>
            <a:headEnd/>
            <a:tailEnd/>
          </a:ln>
        </p:spPr>
      </p:pic>
    </p:spTree>
    <p:extLst>
      <p:ext uri="{BB962C8B-B14F-4D97-AF65-F5344CB8AC3E}">
        <p14:creationId xmlns:p14="http://schemas.microsoft.com/office/powerpoint/2010/main" val="2793568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Truth Table and Circuit Diagram</a:t>
            </a:r>
            <a:r>
              <a:rPr lang="en-US" dirty="0"/>
              <a:t/>
            </a:r>
            <a:br>
              <a:rPr lang="en-US" dirty="0"/>
            </a:br>
            <a:endParaRPr lang="en-US" dirty="0"/>
          </a:p>
        </p:txBody>
      </p:sp>
      <p:pic>
        <p:nvPicPr>
          <p:cNvPr id="48" name="Picture 47"/>
          <p:cNvPicPr>
            <a:picLocks noChangeAspect="1" noChangeArrowheads="1"/>
          </p:cNvPicPr>
          <p:nvPr/>
        </p:nvPicPr>
        <p:blipFill>
          <a:blip r:embed="rId2" cstate="print"/>
          <a:srcRect/>
          <a:stretch>
            <a:fillRect/>
          </a:stretch>
        </p:blipFill>
        <p:spPr bwMode="auto">
          <a:xfrm>
            <a:off x="8077200" y="1"/>
            <a:ext cx="1066800" cy="998220"/>
          </a:xfrm>
          <a:prstGeom prst="rect">
            <a:avLst/>
          </a:prstGeom>
          <a:noFill/>
          <a:ln w="9525">
            <a:noFill/>
            <a:miter lim="800000"/>
            <a:headEnd/>
            <a:tailEnd/>
          </a:ln>
          <a:effectLst/>
        </p:spPr>
      </p:pic>
      <p:pic>
        <p:nvPicPr>
          <p:cNvPr id="8" name="Picture 1"/>
          <p:cNvPicPr>
            <a:picLocks noChangeAspect="1" noChangeArrowheads="1"/>
          </p:cNvPicPr>
          <p:nvPr/>
        </p:nvPicPr>
        <p:blipFill>
          <a:blip r:embed="rId3" cstate="print"/>
          <a:srcRect/>
          <a:stretch>
            <a:fillRect/>
          </a:stretch>
        </p:blipFill>
        <p:spPr>
          <a:xfrm>
            <a:off x="4343400" y="3733800"/>
            <a:ext cx="3733800" cy="2898775"/>
          </a:xfrm>
          <a:prstGeom prst="rect">
            <a:avLst/>
          </a:prstGeom>
        </p:spPr>
      </p:pic>
      <p:pic>
        <p:nvPicPr>
          <p:cNvPr id="9" name="Content Placeholder 3" descr="Full Adder Truth Table"/>
          <p:cNvPicPr>
            <a:picLocks/>
          </p:cNvPicPr>
          <p:nvPr/>
        </p:nvPicPr>
        <p:blipFill>
          <a:blip r:embed="rId4" cstate="print"/>
          <a:srcRect/>
          <a:stretch>
            <a:fillRect/>
          </a:stretch>
        </p:blipFill>
        <p:spPr>
          <a:xfrm>
            <a:off x="1371600" y="3657600"/>
            <a:ext cx="1933575" cy="2647950"/>
          </a:xfrm>
          <a:prstGeom prst="rect">
            <a:avLst/>
          </a:prstGeom>
        </p:spPr>
      </p:pic>
      <p:pic>
        <p:nvPicPr>
          <p:cNvPr id="2050" name="Picture 2"/>
          <p:cNvPicPr>
            <a:picLocks noChangeAspect="1" noChangeArrowheads="1"/>
          </p:cNvPicPr>
          <p:nvPr/>
        </p:nvPicPr>
        <p:blipFill>
          <a:blip r:embed="rId5"/>
          <a:srcRect/>
          <a:stretch>
            <a:fillRect/>
          </a:stretch>
        </p:blipFill>
        <p:spPr bwMode="auto">
          <a:xfrm>
            <a:off x="1295400" y="1371600"/>
            <a:ext cx="3457575" cy="13049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6"/>
          <a:srcRect/>
          <a:stretch>
            <a:fillRect/>
          </a:stretch>
        </p:blipFill>
        <p:spPr bwMode="auto">
          <a:xfrm>
            <a:off x="4953000" y="1600200"/>
            <a:ext cx="3076575" cy="904875"/>
          </a:xfrm>
          <a:prstGeom prst="rect">
            <a:avLst/>
          </a:prstGeom>
          <a:noFill/>
          <a:ln w="9525">
            <a:noFill/>
            <a:miter lim="800000"/>
            <a:headEnd/>
            <a:tailEnd/>
          </a:ln>
          <a:effectLst/>
        </p:spPr>
      </p:pic>
    </p:spTree>
    <p:extLst>
      <p:ext uri="{BB962C8B-B14F-4D97-AF65-F5344CB8AC3E}">
        <p14:creationId xmlns:p14="http://schemas.microsoft.com/office/powerpoint/2010/main" val="4256683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Half </a:t>
            </a:r>
            <a:r>
              <a:rPr lang="en-US" altLang="en-US" sz="4000" dirty="0" err="1">
                <a:solidFill>
                  <a:srgbClr val="C00000"/>
                </a:solidFill>
              </a:rPr>
              <a:t>Subtractor</a:t>
            </a:r>
            <a:endParaRPr lang="en-US" altLang="en-US" sz="4000" dirty="0">
              <a:solidFill>
                <a:srgbClr val="C00000"/>
              </a:solidFill>
            </a:endParaRPr>
          </a:p>
        </p:txBody>
      </p:sp>
      <p:sp>
        <p:nvSpPr>
          <p:cNvPr id="3" name="Content Placeholder 2"/>
          <p:cNvSpPr>
            <a:spLocks noGrp="1"/>
          </p:cNvSpPr>
          <p:nvPr>
            <p:ph idx="1"/>
          </p:nvPr>
        </p:nvSpPr>
        <p:spPr>
          <a:xfrm>
            <a:off x="457200" y="1143000"/>
            <a:ext cx="8229600" cy="5410200"/>
          </a:xfrm>
        </p:spPr>
        <p:txBody>
          <a:bodyPr>
            <a:normAutofit/>
          </a:bodyPr>
          <a:lstStyle/>
          <a:p>
            <a:pPr algn="just"/>
            <a:r>
              <a:rPr lang="en-US" sz="2800" dirty="0">
                <a:latin typeface="Times New Roman" pitchFamily="18" charset="0"/>
                <a:cs typeface="Times New Roman" pitchFamily="18" charset="0"/>
              </a:rPr>
              <a:t>Half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is a combination circuit with two inputs and two outputs (difference and borrow). It produces the difference between the two binary bits of the input and also produces another output called Borrow to indicate if a 1 has been borrowed. In the subtraction (A-B), A is called as Minuend bit and B is called as Subtrahend bit.</a:t>
            </a:r>
          </a:p>
        </p:txBody>
      </p:sp>
      <p:pic>
        <p:nvPicPr>
          <p:cNvPr id="5" name="Picture 4"/>
          <p:cNvPicPr>
            <a:picLocks noChangeAspect="1" noChangeArrowheads="1"/>
          </p:cNvPicPr>
          <p:nvPr/>
        </p:nvPicPr>
        <p:blipFill>
          <a:blip r:embed="rId2" cstate="print"/>
          <a:srcRect/>
          <a:stretch>
            <a:fillRect/>
          </a:stretch>
        </p:blipFill>
        <p:spPr bwMode="auto">
          <a:xfrm>
            <a:off x="7772400" y="228600"/>
            <a:ext cx="1066800" cy="998220"/>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2886075" y="4467225"/>
            <a:ext cx="3371850" cy="1628775"/>
          </a:xfrm>
          <a:prstGeom prst="rect">
            <a:avLst/>
          </a:prstGeom>
          <a:noFill/>
          <a:ln w="9525">
            <a:noFill/>
            <a:miter lim="800000"/>
            <a:headEnd/>
            <a:tailEnd/>
          </a:ln>
          <a:effectLst/>
        </p:spPr>
      </p:pic>
    </p:spTree>
    <p:extLst>
      <p:ext uri="{BB962C8B-B14F-4D97-AF65-F5344CB8AC3E}">
        <p14:creationId xmlns:p14="http://schemas.microsoft.com/office/powerpoint/2010/main" val="2606666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8229600" cy="1143000"/>
          </a:xfrm>
        </p:spPr>
        <p:txBody>
          <a:bodyPr>
            <a:normAutofit/>
          </a:bodyPr>
          <a:lstStyle/>
          <a:p>
            <a:pPr lvl="0" fontAlgn="base">
              <a:spcAft>
                <a:spcPct val="0"/>
              </a:spcAft>
            </a:pPr>
            <a:r>
              <a:rPr lang="en-IN" sz="4000" b="1" dirty="0">
                <a:solidFill>
                  <a:srgbClr val="C00000"/>
                </a:solidFill>
              </a:rPr>
              <a:t>Course Outcome</a:t>
            </a:r>
          </a:p>
        </p:txBody>
      </p:sp>
      <p:sp>
        <p:nvSpPr>
          <p:cNvPr id="5" name="Content Placeholder 4"/>
          <p:cNvSpPr>
            <a:spLocks noGrp="1"/>
          </p:cNvSpPr>
          <p:nvPr>
            <p:ph idx="1"/>
          </p:nvPr>
        </p:nvSpPr>
        <p:spPr>
          <a:xfrm>
            <a:off x="539552" y="1772816"/>
            <a:ext cx="8229600" cy="4525963"/>
          </a:xfrm>
        </p:spPr>
        <p:txBody>
          <a:bodyPr>
            <a:normAutofit/>
          </a:bodyPr>
          <a:lstStyle/>
          <a:p>
            <a:pPr lvl="0" algn="just" fontAlgn="base">
              <a:spcBef>
                <a:spcPct val="0"/>
              </a:spcBef>
              <a:spcAft>
                <a:spcPct val="0"/>
              </a:spcAft>
            </a:pPr>
            <a:r>
              <a:rPr lang="en-US" b="1" dirty="0"/>
              <a:t>CLR-2:Analyze the functions of arithmetic </a:t>
            </a:r>
            <a:r>
              <a:rPr lang="en-US" b="1" i="1" dirty="0"/>
              <a:t> units like adders, multipliers etc.</a:t>
            </a:r>
          </a:p>
          <a:p>
            <a:pPr lvl="0" algn="just" fontAlgn="base">
              <a:spcBef>
                <a:spcPct val="0"/>
              </a:spcBef>
              <a:spcAft>
                <a:spcPct val="0"/>
              </a:spcAft>
              <a:buNone/>
            </a:pPr>
            <a:endParaRPr lang="en-US" b="1" i="1" dirty="0"/>
          </a:p>
          <a:p>
            <a:pPr lvl="0" algn="just" fontAlgn="base">
              <a:spcBef>
                <a:spcPct val="0"/>
              </a:spcBef>
              <a:spcAft>
                <a:spcPct val="0"/>
              </a:spcAft>
            </a:pPr>
            <a:r>
              <a:rPr lang="en-US" b="1" i="1" dirty="0"/>
              <a:t>CLR-6:Simulate simple fundamental units like half adder, full adder etc.</a:t>
            </a:r>
          </a:p>
          <a:p>
            <a:pPr lvl="0" algn="just" fontAlgn="base">
              <a:spcBef>
                <a:spcPct val="0"/>
              </a:spcBef>
              <a:spcAft>
                <a:spcPct val="0"/>
              </a:spcAft>
            </a:pPr>
            <a:endParaRPr lang="en-US" b="1" i="1" dirty="0"/>
          </a:p>
          <a:p>
            <a:pPr lvl="0" algn="just" fontAlgn="base">
              <a:spcBef>
                <a:spcPct val="0"/>
              </a:spcBef>
              <a:spcAft>
                <a:spcPct val="0"/>
              </a:spcAft>
            </a:pPr>
            <a:r>
              <a:rPr lang="en-US" b="1" dirty="0"/>
              <a:t>CLO-2:</a:t>
            </a:r>
            <a:r>
              <a:rPr lang="en-US" b="1" i="1" dirty="0"/>
              <a:t>Apply Boolean algebra as related in designing computer logic through simple combinational and sequential logic circuits</a:t>
            </a:r>
            <a:endParaRPr lang="en-US" b="1" dirty="0">
              <a:latin typeface="Arial" pitchFamily="34" charset="0"/>
              <a:cs typeface="Arial" pitchFamily="34" charset="0"/>
            </a:endParaRPr>
          </a:p>
          <a:p>
            <a:pPr>
              <a:buNone/>
            </a:pPr>
            <a:endParaRPr lang="en-US" dirty="0"/>
          </a:p>
        </p:txBody>
      </p:sp>
    </p:spTree>
    <p:extLst>
      <p:ext uri="{BB962C8B-B14F-4D97-AF65-F5344CB8AC3E}">
        <p14:creationId xmlns:p14="http://schemas.microsoft.com/office/powerpoint/2010/main" val="180449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Truth Table and Circuit Diagram</a:t>
            </a:r>
            <a:r>
              <a:rPr lang="en-US" dirty="0"/>
              <a:t/>
            </a:r>
            <a:br>
              <a:rPr lang="en-US" dirty="0"/>
            </a:br>
            <a:endParaRPr lang="en-US" dirty="0"/>
          </a:p>
        </p:txBody>
      </p:sp>
      <p:pic>
        <p:nvPicPr>
          <p:cNvPr id="48" name="Picture 47"/>
          <p:cNvPicPr>
            <a:picLocks noChangeAspect="1" noChangeArrowheads="1"/>
          </p:cNvPicPr>
          <p:nvPr/>
        </p:nvPicPr>
        <p:blipFill>
          <a:blip r:embed="rId3" cstate="print"/>
          <a:srcRect/>
          <a:stretch>
            <a:fillRect/>
          </a:stretch>
        </p:blipFill>
        <p:spPr bwMode="auto">
          <a:xfrm>
            <a:off x="8077200" y="1"/>
            <a:ext cx="1066800" cy="998220"/>
          </a:xfrm>
          <a:prstGeom prst="rect">
            <a:avLst/>
          </a:prstGeom>
          <a:noFill/>
          <a:ln w="9525">
            <a:noFill/>
            <a:miter lim="800000"/>
            <a:headEnd/>
            <a:tailEnd/>
          </a:ln>
          <a:effectLst/>
        </p:spPr>
      </p:pic>
      <p:pic>
        <p:nvPicPr>
          <p:cNvPr id="3074" name="Picture 2"/>
          <p:cNvPicPr>
            <a:picLocks noChangeAspect="1" noChangeArrowheads="1"/>
          </p:cNvPicPr>
          <p:nvPr/>
        </p:nvPicPr>
        <p:blipFill>
          <a:blip r:embed="rId4"/>
          <a:srcRect/>
          <a:stretch>
            <a:fillRect/>
          </a:stretch>
        </p:blipFill>
        <p:spPr bwMode="auto">
          <a:xfrm>
            <a:off x="1219200" y="1447800"/>
            <a:ext cx="2667000" cy="15335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4876800" y="1447800"/>
            <a:ext cx="1905000" cy="1524000"/>
          </a:xfrm>
          <a:prstGeom prst="rect">
            <a:avLst/>
          </a:prstGeom>
          <a:noFill/>
          <a:ln w="9525">
            <a:noFill/>
            <a:miter lim="800000"/>
            <a:headEnd/>
            <a:tailEnd/>
          </a:ln>
          <a:effectLst/>
        </p:spPr>
      </p:pic>
      <p:sp>
        <p:nvSpPr>
          <p:cNvPr id="10" name="Rectangle 9"/>
          <p:cNvSpPr/>
          <p:nvPr/>
        </p:nvSpPr>
        <p:spPr>
          <a:xfrm>
            <a:off x="914400" y="3581400"/>
            <a:ext cx="7620000" cy="1200329"/>
          </a:xfrm>
          <a:prstGeom prst="rect">
            <a:avLst/>
          </a:prstGeom>
        </p:spPr>
        <p:txBody>
          <a:bodyPr wrap="square">
            <a:spAutoFit/>
          </a:bodyPr>
          <a:lstStyle/>
          <a:p>
            <a:pPr fontAlgn="base"/>
            <a:r>
              <a:rPr lang="en-US" sz="2400" dirty="0"/>
              <a:t>From the truth table, Boolean Expression can be derived as:</a:t>
            </a:r>
          </a:p>
          <a:p>
            <a:pPr fontAlgn="base"/>
            <a:r>
              <a:rPr lang="en-US" sz="2400" b="1" dirty="0"/>
              <a:t>D = A’B + AB’ = </a:t>
            </a:r>
            <a:r>
              <a:rPr lang="en-US" sz="2400" dirty="0"/>
              <a:t> </a:t>
            </a:r>
            <a:r>
              <a:rPr lang="en-US" sz="2400" b="1" dirty="0"/>
              <a:t>A </a:t>
            </a:r>
            <a:r>
              <a:rPr lang="en-US" sz="2400" dirty="0"/>
              <a:t>⊕ </a:t>
            </a:r>
            <a:r>
              <a:rPr lang="en-US" sz="2400" b="1" dirty="0"/>
              <a:t>B</a:t>
            </a:r>
            <a:endParaRPr lang="en-US" sz="2400" dirty="0"/>
          </a:p>
          <a:p>
            <a:pPr fontAlgn="base"/>
            <a:r>
              <a:rPr lang="en-US" sz="2400" b="1" dirty="0"/>
              <a:t>B</a:t>
            </a:r>
            <a:r>
              <a:rPr lang="en-US" sz="2400" b="1" baseline="-25000" dirty="0"/>
              <a:t>o</a:t>
            </a:r>
            <a:r>
              <a:rPr lang="en-US" sz="2400" dirty="0"/>
              <a:t> = </a:t>
            </a:r>
            <a:r>
              <a:rPr lang="en-US" sz="2400" b="1" dirty="0"/>
              <a:t>A’B</a:t>
            </a:r>
            <a:endParaRPr lang="en-US" sz="2400" dirty="0"/>
          </a:p>
        </p:txBody>
      </p:sp>
    </p:spTree>
    <p:extLst>
      <p:ext uri="{BB962C8B-B14F-4D97-AF65-F5344CB8AC3E}">
        <p14:creationId xmlns:p14="http://schemas.microsoft.com/office/powerpoint/2010/main" val="2438923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Full </a:t>
            </a:r>
            <a:r>
              <a:rPr lang="en-US" altLang="en-US" sz="4000" dirty="0" err="1">
                <a:solidFill>
                  <a:srgbClr val="C00000"/>
                </a:solidFill>
              </a:rPr>
              <a:t>Subtractor</a:t>
            </a:r>
            <a:endParaRPr lang="en-US" altLang="en-US" sz="4000" dirty="0">
              <a:solidFill>
                <a:srgbClr val="C00000"/>
              </a:solidFill>
            </a:endParaRPr>
          </a:p>
        </p:txBody>
      </p:sp>
      <p:sp>
        <p:nvSpPr>
          <p:cNvPr id="3" name="Content Placeholder 2"/>
          <p:cNvSpPr>
            <a:spLocks noGrp="1"/>
          </p:cNvSpPr>
          <p:nvPr>
            <p:ph idx="1"/>
          </p:nvPr>
        </p:nvSpPr>
        <p:spPr>
          <a:xfrm>
            <a:off x="457200" y="1143000"/>
            <a:ext cx="8229600" cy="5410200"/>
          </a:xfrm>
        </p:spPr>
        <p:txBody>
          <a:bodyPr>
            <a:normAutofit/>
          </a:bodyPr>
          <a:lstStyle/>
          <a:p>
            <a:pPr algn="just"/>
            <a:r>
              <a:rPr lang="en-US" sz="2800" dirty="0">
                <a:latin typeface="Times New Roman" pitchFamily="18" charset="0"/>
                <a:cs typeface="Times New Roman" pitchFamily="18" charset="0"/>
              </a:rPr>
              <a:t>The disadvantage of a half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is overcome by full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The full </a:t>
            </a:r>
            <a:r>
              <a:rPr lang="en-US" sz="2800" dirty="0" err="1">
                <a:latin typeface="Times New Roman" pitchFamily="18" charset="0"/>
                <a:cs typeface="Times New Roman" pitchFamily="18" charset="0"/>
              </a:rPr>
              <a:t>subtractor</a:t>
            </a:r>
            <a:r>
              <a:rPr lang="en-US" sz="2800" dirty="0">
                <a:latin typeface="Times New Roman" pitchFamily="18" charset="0"/>
                <a:cs typeface="Times New Roman" pitchFamily="18" charset="0"/>
              </a:rPr>
              <a:t> is a combinational circuit with three inputs A, B, Bin and two output D and Bo. A is the minuend, B is subtrahend, Bin is the borrow produced by the previous stage, D is the difference output and Bo is the borrow output.</a:t>
            </a:r>
          </a:p>
        </p:txBody>
      </p:sp>
      <p:pic>
        <p:nvPicPr>
          <p:cNvPr id="5" name="Picture 4"/>
          <p:cNvPicPr>
            <a:picLocks noChangeAspect="1" noChangeArrowheads="1"/>
          </p:cNvPicPr>
          <p:nvPr/>
        </p:nvPicPr>
        <p:blipFill>
          <a:blip r:embed="rId2" cstate="print"/>
          <a:srcRect/>
          <a:stretch>
            <a:fillRect/>
          </a:stretch>
        </p:blipFill>
        <p:spPr bwMode="auto">
          <a:xfrm>
            <a:off x="7772400" y="228600"/>
            <a:ext cx="1066800" cy="998220"/>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2514600" y="4229100"/>
            <a:ext cx="3319463" cy="1790700"/>
          </a:xfrm>
          <a:prstGeom prst="rect">
            <a:avLst/>
          </a:prstGeom>
          <a:noFill/>
          <a:ln w="9525">
            <a:noFill/>
            <a:miter lim="800000"/>
            <a:headEnd/>
            <a:tailEnd/>
          </a:ln>
          <a:effectLst/>
        </p:spPr>
      </p:pic>
    </p:spTree>
    <p:extLst>
      <p:ext uri="{BB962C8B-B14F-4D97-AF65-F5344CB8AC3E}">
        <p14:creationId xmlns:p14="http://schemas.microsoft.com/office/powerpoint/2010/main" val="1596206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noChangeArrowheads="1"/>
          </p:cNvPicPr>
          <p:nvPr/>
        </p:nvPicPr>
        <p:blipFill>
          <a:blip r:embed="rId2" cstate="print"/>
          <a:srcRect/>
          <a:stretch>
            <a:fillRect/>
          </a:stretch>
        </p:blipFill>
        <p:spPr bwMode="auto">
          <a:xfrm>
            <a:off x="7772400" y="228600"/>
            <a:ext cx="1066800" cy="99822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914400" y="685800"/>
            <a:ext cx="2819400" cy="2438400"/>
          </a:xfrm>
          <a:prstGeom prst="rect">
            <a:avLst/>
          </a:prstGeom>
          <a:noFill/>
          <a:ln w="9525">
            <a:noFill/>
            <a:miter lim="800000"/>
            <a:headEnd/>
            <a:tailEnd/>
          </a:ln>
          <a:effectLst/>
        </p:spPr>
      </p:pic>
      <p:pic>
        <p:nvPicPr>
          <p:cNvPr id="11" name="Picture 5"/>
          <p:cNvPicPr>
            <a:picLocks noChangeAspect="1" noChangeArrowheads="1"/>
          </p:cNvPicPr>
          <p:nvPr/>
        </p:nvPicPr>
        <p:blipFill>
          <a:blip r:embed="rId4"/>
          <a:srcRect/>
          <a:stretch>
            <a:fillRect/>
          </a:stretch>
        </p:blipFill>
        <p:spPr bwMode="auto">
          <a:xfrm>
            <a:off x="838200" y="3429000"/>
            <a:ext cx="6657975" cy="2476500"/>
          </a:xfrm>
          <a:prstGeom prst="rect">
            <a:avLst/>
          </a:prstGeom>
          <a:noFill/>
          <a:ln w="9525">
            <a:noFill/>
            <a:miter lim="800000"/>
            <a:headEnd/>
            <a:tailEnd/>
          </a:ln>
          <a:effectLst/>
        </p:spPr>
      </p:pic>
      <p:sp>
        <p:nvSpPr>
          <p:cNvPr id="12" name="TextBox 11"/>
          <p:cNvSpPr txBox="1"/>
          <p:nvPr/>
        </p:nvSpPr>
        <p:spPr>
          <a:xfrm>
            <a:off x="1676400" y="5715000"/>
            <a:ext cx="1601721" cy="369332"/>
          </a:xfrm>
          <a:prstGeom prst="rect">
            <a:avLst/>
          </a:prstGeom>
          <a:noFill/>
        </p:spPr>
        <p:txBody>
          <a:bodyPr wrap="none" rtlCol="0">
            <a:spAutoFit/>
          </a:bodyPr>
          <a:lstStyle/>
          <a:p>
            <a:r>
              <a:rPr lang="en-IN" dirty="0"/>
              <a:t>Half </a:t>
            </a:r>
            <a:r>
              <a:rPr lang="en-IN" dirty="0" err="1"/>
              <a:t>Subtractor</a:t>
            </a:r>
            <a:endParaRPr lang="en-IN" dirty="0"/>
          </a:p>
        </p:txBody>
      </p:sp>
      <p:sp>
        <p:nvSpPr>
          <p:cNvPr id="13" name="TextBox 12"/>
          <p:cNvSpPr txBox="1"/>
          <p:nvPr/>
        </p:nvSpPr>
        <p:spPr>
          <a:xfrm>
            <a:off x="3884679" y="5334000"/>
            <a:ext cx="1601721" cy="369332"/>
          </a:xfrm>
          <a:prstGeom prst="rect">
            <a:avLst/>
          </a:prstGeom>
          <a:noFill/>
        </p:spPr>
        <p:txBody>
          <a:bodyPr wrap="none" rtlCol="0">
            <a:spAutoFit/>
          </a:bodyPr>
          <a:lstStyle/>
          <a:p>
            <a:r>
              <a:rPr lang="en-IN" dirty="0"/>
              <a:t>Half </a:t>
            </a:r>
            <a:r>
              <a:rPr lang="en-IN" dirty="0" err="1"/>
              <a:t>Subtractor</a:t>
            </a:r>
            <a:endParaRPr lang="en-IN" dirty="0"/>
          </a:p>
        </p:txBody>
      </p:sp>
      <p:pic>
        <p:nvPicPr>
          <p:cNvPr id="2" name="Picture 1"/>
          <p:cNvPicPr>
            <a:picLocks noChangeAspect="1"/>
          </p:cNvPicPr>
          <p:nvPr/>
        </p:nvPicPr>
        <p:blipFill>
          <a:blip r:embed="rId5"/>
          <a:stretch>
            <a:fillRect/>
          </a:stretch>
        </p:blipFill>
        <p:spPr>
          <a:xfrm>
            <a:off x="4359904" y="1790700"/>
            <a:ext cx="3933825" cy="1485900"/>
          </a:xfrm>
          <a:prstGeom prst="rect">
            <a:avLst/>
          </a:prstGeom>
        </p:spPr>
      </p:pic>
      <p:pic>
        <p:nvPicPr>
          <p:cNvPr id="3" name="Picture 2"/>
          <p:cNvPicPr>
            <a:picLocks noChangeAspect="1"/>
          </p:cNvPicPr>
          <p:nvPr/>
        </p:nvPicPr>
        <p:blipFill>
          <a:blip r:embed="rId6"/>
          <a:stretch>
            <a:fillRect/>
          </a:stretch>
        </p:blipFill>
        <p:spPr>
          <a:xfrm>
            <a:off x="4267200" y="623321"/>
            <a:ext cx="3608040" cy="1147763"/>
          </a:xfrm>
          <a:prstGeom prst="rect">
            <a:avLst/>
          </a:prstGeom>
        </p:spPr>
      </p:pic>
    </p:spTree>
    <p:extLst>
      <p:ext uri="{BB962C8B-B14F-4D97-AF65-F5344CB8AC3E}">
        <p14:creationId xmlns:p14="http://schemas.microsoft.com/office/powerpoint/2010/main" val="1957825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Ripple  Carry Adder</a:t>
            </a:r>
            <a:r>
              <a:rPr lang="en-US" dirty="0" smtClean="0"/>
              <a:t/>
            </a:r>
            <a:br>
              <a:rPr lang="en-US" dirty="0" smtClean="0"/>
            </a:br>
            <a:endParaRPr lang="en-US" dirty="0"/>
          </a:p>
        </p:txBody>
      </p:sp>
      <p:sp>
        <p:nvSpPr>
          <p:cNvPr id="3" name="Content Placeholder 2"/>
          <p:cNvSpPr>
            <a:spLocks noGrp="1"/>
          </p:cNvSpPr>
          <p:nvPr>
            <p:ph sz="quarter" idx="1"/>
          </p:nvPr>
        </p:nvSpPr>
        <p:spPr/>
        <p:txBody>
          <a:bodyPr>
            <a:normAutofit lnSpcReduction="10000"/>
          </a:bodyPr>
          <a:lstStyle/>
          <a:p>
            <a:pPr algn="just"/>
            <a:r>
              <a:rPr lang="en-US" b="0" dirty="0" smtClean="0">
                <a:effectLst/>
                <a:latin typeface="Times New Roman" pitchFamily="18" charset="0"/>
                <a:cs typeface="Times New Roman" pitchFamily="18" charset="0"/>
              </a:rPr>
              <a:t>Typical </a:t>
            </a:r>
            <a:r>
              <a:rPr lang="en-US" b="0" dirty="0">
                <a:effectLst/>
                <a:latin typeface="Times New Roman" pitchFamily="18" charset="0"/>
                <a:cs typeface="Times New Roman" pitchFamily="18" charset="0"/>
              </a:rPr>
              <a:t>Ripple Carry Addition is a Serial Process:</a:t>
            </a:r>
          </a:p>
          <a:p>
            <a:pPr algn="just"/>
            <a:r>
              <a:rPr lang="en-US" b="0" dirty="0">
                <a:effectLst/>
                <a:latin typeface="Times New Roman" pitchFamily="18" charset="0"/>
                <a:cs typeface="Times New Roman" pitchFamily="18" charset="0"/>
              </a:rPr>
              <a:t>• Addition starts by adding LSBs of the </a:t>
            </a:r>
            <a:r>
              <a:rPr lang="en-US" b="0" dirty="0" err="1">
                <a:effectLst/>
                <a:latin typeface="Times New Roman" pitchFamily="18" charset="0"/>
                <a:cs typeface="Times New Roman" pitchFamily="18" charset="0"/>
              </a:rPr>
              <a:t>augend</a:t>
            </a:r>
            <a:r>
              <a:rPr lang="en-US" b="0" dirty="0">
                <a:effectLst/>
                <a:latin typeface="Times New Roman" pitchFamily="18" charset="0"/>
                <a:cs typeface="Times New Roman" pitchFamily="18" charset="0"/>
              </a:rPr>
              <a:t> and addend.</a:t>
            </a:r>
          </a:p>
          <a:p>
            <a:pPr algn="just"/>
            <a:r>
              <a:rPr lang="en-US" b="0" dirty="0">
                <a:effectLst/>
                <a:latin typeface="Times New Roman" pitchFamily="18" charset="0"/>
                <a:cs typeface="Times New Roman" pitchFamily="18" charset="0"/>
              </a:rPr>
              <a:t>• Then next position bits of </a:t>
            </a:r>
            <a:r>
              <a:rPr lang="en-US" b="0" dirty="0" err="1">
                <a:effectLst/>
                <a:latin typeface="Times New Roman" pitchFamily="18" charset="0"/>
                <a:cs typeface="Times New Roman" pitchFamily="18" charset="0"/>
              </a:rPr>
              <a:t>augend</a:t>
            </a:r>
            <a:r>
              <a:rPr lang="en-US" b="0" dirty="0">
                <a:effectLst/>
                <a:latin typeface="Times New Roman" pitchFamily="18" charset="0"/>
                <a:cs typeface="Times New Roman" pitchFamily="18" charset="0"/>
              </a:rPr>
              <a:t> and addend are added along with the carry (</a:t>
            </a:r>
            <a:r>
              <a:rPr lang="en-US" b="0" dirty="0" smtClean="0">
                <a:effectLst/>
                <a:latin typeface="Times New Roman" pitchFamily="18" charset="0"/>
                <a:cs typeface="Times New Roman" pitchFamily="18" charset="0"/>
              </a:rPr>
              <a:t>if any</a:t>
            </a:r>
            <a:r>
              <a:rPr lang="en-US" b="0" dirty="0">
                <a:effectLst/>
                <a:latin typeface="Times New Roman" pitchFamily="18" charset="0"/>
                <a:cs typeface="Times New Roman" pitchFamily="18" charset="0"/>
              </a:rPr>
              <a:t>) from the preceding bit.</a:t>
            </a:r>
          </a:p>
          <a:p>
            <a:pPr algn="just"/>
            <a:r>
              <a:rPr lang="en-US" b="0" dirty="0">
                <a:effectLst/>
                <a:latin typeface="Times New Roman" pitchFamily="18" charset="0"/>
                <a:cs typeface="Times New Roman" pitchFamily="18" charset="0"/>
              </a:rPr>
              <a:t>• This process is repeated until the addition of MSBs is completed.</a:t>
            </a:r>
          </a:p>
          <a:p>
            <a:pPr algn="just"/>
            <a:endParaRPr lang="en-US" b="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39614136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Carry Propagation</a:t>
            </a:r>
            <a:r>
              <a:rPr lang="en-US" dirty="0" smtClean="0"/>
              <a:t/>
            </a:r>
            <a:br>
              <a:rPr lang="en-US" dirty="0" smtClean="0"/>
            </a:br>
            <a:endParaRPr lang="en-US" dirty="0"/>
          </a:p>
        </p:txBody>
      </p:sp>
      <p:sp>
        <p:nvSpPr>
          <p:cNvPr id="3" name="Content Placeholder 2"/>
          <p:cNvSpPr>
            <a:spLocks noGrp="1"/>
          </p:cNvSpPr>
          <p:nvPr>
            <p:ph sz="quarter" idx="1"/>
          </p:nvPr>
        </p:nvSpPr>
        <p:spPr/>
        <p:txBody>
          <a:bodyPr/>
          <a:lstStyle/>
          <a:p>
            <a:pPr algn="just"/>
            <a:r>
              <a:rPr lang="en-US" b="1" dirty="0" smtClean="0"/>
              <a:t>• </a:t>
            </a:r>
            <a:r>
              <a:rPr lang="en-US" b="0" dirty="0">
                <a:effectLst/>
                <a:latin typeface="Times New Roman" pitchFamily="18" charset="0"/>
                <a:cs typeface="Times New Roman" pitchFamily="18" charset="0"/>
              </a:rPr>
              <a:t>Speed of a ripple adder is limited due to carry propagation or carry ripple.</a:t>
            </a:r>
          </a:p>
          <a:p>
            <a:pPr algn="just"/>
            <a:r>
              <a:rPr lang="en-US" b="0" dirty="0">
                <a:effectLst/>
                <a:latin typeface="Times New Roman" pitchFamily="18" charset="0"/>
                <a:cs typeface="Times New Roman" pitchFamily="18" charset="0"/>
              </a:rPr>
              <a:t>• Sum of MSB depends on the carry generated by LSB.</a:t>
            </a:r>
          </a:p>
          <a:p>
            <a:pPr algn="just"/>
            <a:endParaRPr lang="en-US" b="0" dirty="0">
              <a:effectLst/>
              <a:latin typeface="Times New Roman" pitchFamily="18" charset="0"/>
              <a:cs typeface="Times New Roman" pitchFamily="18" charset="0"/>
            </a:endParaRPr>
          </a:p>
          <a:p>
            <a:pPr algn="just"/>
            <a:r>
              <a:rPr lang="en-US" b="0" dirty="0">
                <a:effectLst/>
                <a:latin typeface="Times New Roman" pitchFamily="18" charset="0"/>
                <a:cs typeface="Times New Roman" pitchFamily="18" charset="0"/>
              </a:rPr>
              <a:t>For example.</a:t>
            </a:r>
          </a:p>
          <a:p>
            <a:pPr algn="just"/>
            <a:r>
              <a:rPr lang="en-US" b="0" dirty="0">
                <a:effectLst/>
                <a:latin typeface="Times New Roman" pitchFamily="18" charset="0"/>
                <a:cs typeface="Times New Roman" pitchFamily="18" charset="0"/>
              </a:rPr>
              <a:t>4-bit Carry Ripple Adder</a:t>
            </a:r>
          </a:p>
          <a:p>
            <a:pPr algn="just"/>
            <a:endParaRPr lang="en-US" b="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32044399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Carry Propagation</a:t>
            </a:r>
            <a:r>
              <a:rPr lang="en-US" dirty="0" smtClean="0"/>
              <a:t/>
            </a:r>
            <a:br>
              <a:rPr lang="en-US" dirty="0" smtClean="0"/>
            </a:br>
            <a:endParaRPr lang="en-US" dirty="0"/>
          </a:p>
        </p:txBody>
      </p:sp>
      <p:sp>
        <p:nvSpPr>
          <p:cNvPr id="3" name="Content Placeholder 2"/>
          <p:cNvSpPr>
            <a:spLocks noGrp="1"/>
          </p:cNvSpPr>
          <p:nvPr>
            <p:ph sz="quarter" idx="1"/>
          </p:nvPr>
        </p:nvSpPr>
        <p:spPr/>
        <p:txBody>
          <a:bodyPr>
            <a:normAutofit fontScale="92500" lnSpcReduction="10000"/>
          </a:bodyPr>
          <a:lstStyle/>
          <a:p>
            <a:r>
              <a:rPr lang="en-US" sz="3500" b="0" dirty="0">
                <a:effectLst/>
                <a:latin typeface="Times New Roman" pitchFamily="18" charset="0"/>
                <a:cs typeface="Times New Roman" pitchFamily="18" charset="0"/>
              </a:rPr>
              <a:t>Assume you want to add two operands A and B where </a:t>
            </a:r>
          </a:p>
          <a:p>
            <a:r>
              <a:rPr lang="en-US" sz="3500" b="0" dirty="0">
                <a:effectLst/>
                <a:latin typeface="Times New Roman" pitchFamily="18" charset="0"/>
                <a:cs typeface="Times New Roman" pitchFamily="18" charset="0"/>
              </a:rPr>
              <a:t>A= A3 A2 A1 A0 </a:t>
            </a:r>
          </a:p>
          <a:p>
            <a:r>
              <a:rPr lang="en-US" sz="3500" b="0" dirty="0">
                <a:effectLst/>
                <a:latin typeface="Times New Roman" pitchFamily="18" charset="0"/>
                <a:cs typeface="Times New Roman" pitchFamily="18" charset="0"/>
              </a:rPr>
              <a:t>B=B3 B2 B1 B0</a:t>
            </a:r>
          </a:p>
          <a:p>
            <a:r>
              <a:rPr lang="en-US" sz="3500" b="0" dirty="0">
                <a:effectLst/>
                <a:latin typeface="Times New Roman" pitchFamily="18" charset="0"/>
                <a:cs typeface="Times New Roman" pitchFamily="18" charset="0"/>
              </a:rPr>
              <a:t>For example: A= 1 0 1 </a:t>
            </a:r>
            <a:r>
              <a:rPr lang="en-US" sz="3500" b="0" dirty="0" smtClean="0">
                <a:effectLst/>
                <a:latin typeface="Times New Roman" pitchFamily="18" charset="0"/>
                <a:cs typeface="Times New Roman" pitchFamily="18" charset="0"/>
              </a:rPr>
              <a:t>1</a:t>
            </a:r>
            <a:endParaRPr lang="en-US" sz="3500" b="0" dirty="0">
              <a:effectLst/>
              <a:latin typeface="Times New Roman" pitchFamily="18" charset="0"/>
              <a:cs typeface="Times New Roman" pitchFamily="18" charset="0"/>
            </a:endParaRPr>
          </a:p>
          <a:p>
            <a:pPr marL="0" indent="0">
              <a:buNone/>
            </a:pPr>
            <a:r>
              <a:rPr lang="en-US" sz="3500" b="0" dirty="0" smtClean="0">
                <a:effectLst/>
                <a:latin typeface="Times New Roman" pitchFamily="18" charset="0"/>
                <a:cs typeface="Times New Roman" pitchFamily="18" charset="0"/>
              </a:rPr>
              <a:t>		     </a:t>
            </a:r>
            <a:r>
              <a:rPr lang="en-US" sz="3500" b="0" dirty="0">
                <a:effectLst/>
                <a:latin typeface="Times New Roman" pitchFamily="18" charset="0"/>
                <a:cs typeface="Times New Roman" pitchFamily="18" charset="0"/>
              </a:rPr>
              <a:t>+ B= 1 1 0 1</a:t>
            </a:r>
          </a:p>
          <a:p>
            <a:pPr marL="0" indent="0">
              <a:buNone/>
            </a:pPr>
            <a:r>
              <a:rPr lang="en-US" sz="3500" b="0" dirty="0" smtClean="0">
                <a:effectLst/>
                <a:latin typeface="Times New Roman" pitchFamily="18" charset="0"/>
                <a:cs typeface="Times New Roman" pitchFamily="18" charset="0"/>
              </a:rPr>
              <a:t>			---------------</a:t>
            </a:r>
            <a:endParaRPr lang="en-US" sz="3500" b="0" dirty="0">
              <a:effectLst/>
              <a:latin typeface="Times New Roman" pitchFamily="18" charset="0"/>
              <a:cs typeface="Times New Roman" pitchFamily="18" charset="0"/>
            </a:endParaRPr>
          </a:p>
          <a:p>
            <a:pPr marL="0" indent="0">
              <a:buNone/>
            </a:pPr>
            <a:r>
              <a:rPr lang="en-US" sz="3500" b="0" dirty="0" smtClean="0">
                <a:effectLst/>
                <a:latin typeface="Times New Roman" pitchFamily="18" charset="0"/>
                <a:cs typeface="Times New Roman" pitchFamily="18" charset="0"/>
              </a:rPr>
              <a:t>		 A+B=1 1 </a:t>
            </a:r>
            <a:r>
              <a:rPr lang="en-US" sz="3500" b="0" dirty="0">
                <a:effectLst/>
                <a:latin typeface="Times New Roman" pitchFamily="18" charset="0"/>
                <a:cs typeface="Times New Roman" pitchFamily="18" charset="0"/>
              </a:rPr>
              <a:t>0 0 0  </a:t>
            </a:r>
            <a:endParaRPr lang="en-US" sz="3500" b="0" dirty="0" smtClean="0">
              <a:effectLst/>
              <a:latin typeface="Times New Roman" pitchFamily="18" charset="0"/>
              <a:cs typeface="Times New Roman" pitchFamily="18" charset="0"/>
            </a:endParaRPr>
          </a:p>
          <a:p>
            <a:pPr lvl="1"/>
            <a:endParaRPr lang="en-US" sz="3100" b="0" dirty="0">
              <a:effectLst/>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1863276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Carry Propagation</a:t>
            </a:r>
            <a:r>
              <a:rPr lang="en-US" dirty="0" smtClean="0"/>
              <a:t/>
            </a:r>
            <a:br>
              <a:rPr lang="en-US" dirty="0" smtClean="0"/>
            </a:br>
            <a:endParaRPr lang="en-US" dirty="0"/>
          </a:p>
        </p:txBody>
      </p:sp>
      <p:sp>
        <p:nvSpPr>
          <p:cNvPr id="3" name="Content Placeholder 2"/>
          <p:cNvSpPr>
            <a:spLocks noGrp="1"/>
          </p:cNvSpPr>
          <p:nvPr>
            <p:ph sz="quarter" idx="1"/>
          </p:nvPr>
        </p:nvSpPr>
        <p:spPr>
          <a:xfrm>
            <a:off x="457200" y="1143000"/>
            <a:ext cx="7467600" cy="5330952"/>
          </a:xfrm>
        </p:spPr>
        <p:txBody>
          <a:bodyPr>
            <a:normAutofit lnSpcReduction="10000"/>
          </a:bodyPr>
          <a:lstStyle/>
          <a:p>
            <a:pPr algn="just"/>
            <a:r>
              <a:rPr lang="en-US" sz="3500" b="0" dirty="0">
                <a:effectLst/>
                <a:latin typeface="Times New Roman" pitchFamily="18" charset="0"/>
                <a:cs typeface="Times New Roman" pitchFamily="18" charset="0"/>
              </a:rPr>
              <a:t>From the example above it can be seen that we are adding </a:t>
            </a:r>
            <a:r>
              <a:rPr lang="en-US" sz="3500" b="0" dirty="0" smtClean="0">
                <a:effectLst/>
                <a:latin typeface="Times New Roman" pitchFamily="18" charset="0"/>
                <a:cs typeface="Times New Roman" pitchFamily="18" charset="0"/>
              </a:rPr>
              <a:t>4 </a:t>
            </a:r>
            <a:r>
              <a:rPr lang="en-US" sz="3500" b="0" dirty="0">
                <a:effectLst/>
                <a:latin typeface="Times New Roman" pitchFamily="18" charset="0"/>
                <a:cs typeface="Times New Roman" pitchFamily="18" charset="0"/>
              </a:rPr>
              <a:t>bits at </a:t>
            </a:r>
            <a:r>
              <a:rPr lang="en-US" sz="3500" b="0" dirty="0" smtClean="0">
                <a:effectLst/>
                <a:latin typeface="Times New Roman" pitchFamily="18" charset="0"/>
                <a:cs typeface="Times New Roman" pitchFamily="18" charset="0"/>
              </a:rPr>
              <a:t>a time </a:t>
            </a:r>
            <a:r>
              <a:rPr lang="en-US" sz="3500" b="0" dirty="0">
                <a:effectLst/>
                <a:latin typeface="Times New Roman" pitchFamily="18" charset="0"/>
                <a:cs typeface="Times New Roman" pitchFamily="18" charset="0"/>
              </a:rPr>
              <a:t>sequentially until all bits are added</a:t>
            </a:r>
            <a:r>
              <a:rPr lang="en-US" sz="3500" b="0" dirty="0" smtClean="0">
                <a:effectLst/>
                <a:latin typeface="Times New Roman" pitchFamily="18" charset="0"/>
                <a:cs typeface="Times New Roman" pitchFamily="18" charset="0"/>
              </a:rPr>
              <a:t>.</a:t>
            </a:r>
          </a:p>
          <a:p>
            <a:pPr algn="just"/>
            <a:r>
              <a:rPr lang="en-US" sz="3500" b="0" dirty="0" smtClean="0">
                <a:effectLst/>
                <a:latin typeface="Times New Roman" pitchFamily="18" charset="0"/>
                <a:cs typeface="Times New Roman" pitchFamily="18" charset="0"/>
              </a:rPr>
              <a:t> </a:t>
            </a:r>
            <a:r>
              <a:rPr lang="en-US" sz="3500" b="0" dirty="0">
                <a:effectLst/>
                <a:latin typeface="Times New Roman" pitchFamily="18" charset="0"/>
                <a:cs typeface="Times New Roman" pitchFamily="18" charset="0"/>
              </a:rPr>
              <a:t>A full adder is a combinational circuit that performs the  arithmetic sum of three input bits: augends Ai, addend Bi and carry in  </a:t>
            </a:r>
            <a:r>
              <a:rPr lang="en-US" sz="3500" b="0" dirty="0" err="1">
                <a:effectLst/>
                <a:latin typeface="Times New Roman" pitchFamily="18" charset="0"/>
                <a:cs typeface="Times New Roman" pitchFamily="18" charset="0"/>
              </a:rPr>
              <a:t>Cin</a:t>
            </a:r>
            <a:r>
              <a:rPr lang="en-US" sz="3500" b="0" dirty="0">
                <a:effectLst/>
                <a:latin typeface="Times New Roman" pitchFamily="18" charset="0"/>
                <a:cs typeface="Times New Roman" pitchFamily="18" charset="0"/>
              </a:rPr>
              <a:t> from the  previous adder. </a:t>
            </a:r>
            <a:endParaRPr lang="en-US" sz="3500" b="0" dirty="0" smtClean="0">
              <a:effectLst/>
              <a:latin typeface="Times New Roman" pitchFamily="18" charset="0"/>
              <a:cs typeface="Times New Roman" pitchFamily="18" charset="0"/>
            </a:endParaRPr>
          </a:p>
          <a:p>
            <a:pPr algn="just"/>
            <a:r>
              <a:rPr lang="en-US" sz="3500" b="0" dirty="0" smtClean="0">
                <a:effectLst/>
                <a:latin typeface="Times New Roman" pitchFamily="18" charset="0"/>
                <a:cs typeface="Times New Roman" pitchFamily="18" charset="0"/>
              </a:rPr>
              <a:t>Its </a:t>
            </a:r>
            <a:r>
              <a:rPr lang="en-US" sz="3500" b="0" dirty="0">
                <a:effectLst/>
                <a:latin typeface="Times New Roman" pitchFamily="18" charset="0"/>
                <a:cs typeface="Times New Roman" pitchFamily="18" charset="0"/>
              </a:rPr>
              <a:t>results contain the sum Si and the carry out, </a:t>
            </a:r>
            <a:r>
              <a:rPr lang="en-US" sz="3500" b="0" dirty="0" err="1">
                <a:effectLst/>
                <a:latin typeface="Times New Roman" pitchFamily="18" charset="0"/>
                <a:cs typeface="Times New Roman" pitchFamily="18" charset="0"/>
              </a:rPr>
              <a:t>Cout</a:t>
            </a:r>
            <a:r>
              <a:rPr lang="en-US" sz="3500" b="0" dirty="0">
                <a:effectLst/>
                <a:latin typeface="Times New Roman" pitchFamily="18" charset="0"/>
                <a:cs typeface="Times New Roman" pitchFamily="18" charset="0"/>
              </a:rPr>
              <a:t> to the next stage. </a:t>
            </a:r>
          </a:p>
          <a:p>
            <a:pPr algn="just"/>
            <a:endParaRPr lang="en-US" dirty="0"/>
          </a:p>
        </p:txBody>
      </p:sp>
    </p:spTree>
    <p:extLst>
      <p:ext uri="{BB962C8B-B14F-4D97-AF65-F5344CB8AC3E}">
        <p14:creationId xmlns:p14="http://schemas.microsoft.com/office/powerpoint/2010/main" val="1483395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BIT ADDER</a:t>
            </a:r>
            <a:endParaRPr lang="en-US" dirty="0"/>
          </a:p>
        </p:txBody>
      </p:sp>
      <p:sp>
        <p:nvSpPr>
          <p:cNvPr id="3" name="Content Placeholder 2"/>
          <p:cNvSpPr>
            <a:spLocks noGrp="1"/>
          </p:cNvSpPr>
          <p:nvPr>
            <p:ph sz="quarter" idx="1"/>
          </p:nvPr>
        </p:nvSpPr>
        <p:spPr/>
        <p:txBody>
          <a:bodyPr>
            <a:normAutofit fontScale="70000" lnSpcReduction="20000"/>
          </a:bodyPr>
          <a:lstStyle/>
          <a:p>
            <a:pPr algn="just"/>
            <a:r>
              <a:rPr lang="en-US" sz="4100" b="0" dirty="0">
                <a:effectLst/>
                <a:latin typeface="Times New Roman" pitchFamily="18" charset="0"/>
                <a:cs typeface="Times New Roman" pitchFamily="18" charset="0"/>
              </a:rPr>
              <a:t>So to design a 4-bit adder circuit we start by designing the 1 –bit full adder then connecting the four 1-bit full adders to get the 4-bit adder as shown in the </a:t>
            </a:r>
            <a:r>
              <a:rPr lang="en-US" sz="4100" b="0" dirty="0" smtClean="0">
                <a:effectLst/>
                <a:latin typeface="Times New Roman" pitchFamily="18" charset="0"/>
                <a:cs typeface="Times New Roman" pitchFamily="18" charset="0"/>
              </a:rPr>
              <a:t>diagram.  </a:t>
            </a:r>
          </a:p>
          <a:p>
            <a:pPr algn="just"/>
            <a:r>
              <a:rPr lang="en-US" sz="4100" b="0" dirty="0" smtClean="0">
                <a:effectLst/>
                <a:latin typeface="Times New Roman" pitchFamily="18" charset="0"/>
                <a:cs typeface="Times New Roman" pitchFamily="18" charset="0"/>
              </a:rPr>
              <a:t>For </a:t>
            </a:r>
            <a:r>
              <a:rPr lang="en-US" sz="4100" b="0" dirty="0">
                <a:effectLst/>
                <a:latin typeface="Times New Roman" pitchFamily="18" charset="0"/>
                <a:cs typeface="Times New Roman" pitchFamily="18" charset="0"/>
              </a:rPr>
              <a:t>the 1-bit full adder, the design begins by drawing the Truth Table for the three input  and the corresponding output SUM and CARRY. </a:t>
            </a:r>
            <a:endParaRPr lang="en-US" sz="4100" b="0" dirty="0" smtClean="0">
              <a:effectLst/>
              <a:latin typeface="Times New Roman" pitchFamily="18" charset="0"/>
              <a:cs typeface="Times New Roman" pitchFamily="18" charset="0"/>
            </a:endParaRPr>
          </a:p>
          <a:p>
            <a:pPr algn="just"/>
            <a:r>
              <a:rPr lang="en-US" sz="4100" b="0" dirty="0" smtClean="0">
                <a:effectLst/>
                <a:latin typeface="Times New Roman" pitchFamily="18" charset="0"/>
                <a:cs typeface="Times New Roman" pitchFamily="18" charset="0"/>
              </a:rPr>
              <a:t>The </a:t>
            </a:r>
            <a:r>
              <a:rPr lang="en-US" sz="4100" b="0" dirty="0">
                <a:effectLst/>
                <a:latin typeface="Times New Roman" pitchFamily="18" charset="0"/>
                <a:cs typeface="Times New Roman" pitchFamily="18" charset="0"/>
              </a:rPr>
              <a:t>Boolean Expression describing the  binary adder circuit is then deduced. </a:t>
            </a:r>
            <a:endParaRPr lang="en-US" sz="4100" b="0" dirty="0" smtClean="0">
              <a:effectLst/>
              <a:latin typeface="Times New Roman" pitchFamily="18" charset="0"/>
              <a:cs typeface="Times New Roman" pitchFamily="18" charset="0"/>
            </a:endParaRPr>
          </a:p>
          <a:p>
            <a:pPr algn="just"/>
            <a:r>
              <a:rPr lang="en-US" sz="4100" b="0" dirty="0" smtClean="0">
                <a:effectLst/>
                <a:latin typeface="Times New Roman" pitchFamily="18" charset="0"/>
                <a:cs typeface="Times New Roman" pitchFamily="18" charset="0"/>
              </a:rPr>
              <a:t>The </a:t>
            </a:r>
            <a:r>
              <a:rPr lang="en-US" sz="4100" b="0" dirty="0">
                <a:effectLst/>
                <a:latin typeface="Times New Roman" pitchFamily="18" charset="0"/>
                <a:cs typeface="Times New Roman" pitchFamily="18" charset="0"/>
              </a:rPr>
              <a:t>binary full adder is a three input combinational circuit which satisfies the truth table below.</a:t>
            </a:r>
          </a:p>
          <a:p>
            <a:pPr algn="just"/>
            <a:endParaRPr lang="en-US" dirty="0"/>
          </a:p>
        </p:txBody>
      </p:sp>
    </p:spTree>
    <p:extLst>
      <p:ext uri="{BB962C8B-B14F-4D97-AF65-F5344CB8AC3E}">
        <p14:creationId xmlns:p14="http://schemas.microsoft.com/office/powerpoint/2010/main" val="27097017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smtClean="0"/>
              <a:t>4-Bit Adder</a:t>
            </a:r>
            <a:endParaRPr lang="en-US" dirty="0"/>
          </a:p>
        </p:txBody>
      </p:sp>
      <p:pic>
        <p:nvPicPr>
          <p:cNvPr id="4" name="Content Placeholder 3"/>
          <p:cNvPicPr>
            <a:picLocks noGrp="1"/>
          </p:cNvPicPr>
          <p:nvPr>
            <p:ph sz="quarter" idx="1"/>
          </p:nvPr>
        </p:nvPicPr>
        <p:blipFill>
          <a:blip r:embed="rId2"/>
          <a:stretch>
            <a:fillRect/>
          </a:stretch>
        </p:blipFill>
        <p:spPr bwMode="auto">
          <a:xfrm>
            <a:off x="0" y="0"/>
            <a:ext cx="8686800" cy="6858000"/>
          </a:xfrm>
          <a:prstGeom prst="rect">
            <a:avLst/>
          </a:prstGeom>
          <a:noFill/>
          <a:ln w="9525">
            <a:noFill/>
            <a:miter lim="800000"/>
            <a:headEnd/>
            <a:tailEnd/>
          </a:ln>
        </p:spPr>
      </p:pic>
    </p:spTree>
    <p:extLst>
      <p:ext uri="{BB962C8B-B14F-4D97-AF65-F5344CB8AC3E}">
        <p14:creationId xmlns:p14="http://schemas.microsoft.com/office/powerpoint/2010/main" val="18800918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334962"/>
          </a:xfrm>
        </p:spPr>
        <p:txBody>
          <a:bodyPr>
            <a:normAutofit fontScale="90000"/>
          </a:bodyPr>
          <a:lstStyle/>
          <a:p>
            <a:r>
              <a:rPr lang="en-US" dirty="0"/>
              <a:t>4</a:t>
            </a:r>
            <a:r>
              <a:rPr lang="en-US" dirty="0" smtClean="0"/>
              <a:t>-Bit Ripple Carry Adder</a:t>
            </a:r>
            <a:endParaRPr lang="en-US" dirty="0"/>
          </a:p>
        </p:txBody>
      </p:sp>
      <p:pic>
        <p:nvPicPr>
          <p:cNvPr id="4" name="Content Placeholder 3"/>
          <p:cNvPicPr>
            <a:picLocks noGrp="1"/>
          </p:cNvPicPr>
          <p:nvPr>
            <p:ph sz="quarter" idx="1"/>
          </p:nvPr>
        </p:nvPicPr>
        <p:blipFill>
          <a:blip r:embed="rId2">
            <a:lum bright="-43000" contrast="68000"/>
          </a:blip>
          <a:stretch>
            <a:fillRect/>
          </a:stretch>
        </p:blipFill>
        <p:spPr bwMode="auto">
          <a:xfrm>
            <a:off x="304800" y="685800"/>
            <a:ext cx="8534400" cy="6172199"/>
          </a:xfrm>
          <a:prstGeom prst="rect">
            <a:avLst/>
          </a:prstGeom>
          <a:noFill/>
          <a:ln w="9525">
            <a:noFill/>
            <a:miter lim="800000"/>
            <a:headEnd/>
            <a:tailEnd/>
          </a:ln>
        </p:spPr>
      </p:pic>
    </p:spTree>
    <p:extLst>
      <p:ext uri="{BB962C8B-B14F-4D97-AF65-F5344CB8AC3E}">
        <p14:creationId xmlns:p14="http://schemas.microsoft.com/office/powerpoint/2010/main" val="4271289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0688"/>
            <a:ext cx="8229600" cy="1143000"/>
          </a:xfrm>
        </p:spPr>
        <p:txBody>
          <a:bodyPr>
            <a:normAutofit/>
          </a:bodyPr>
          <a:lstStyle/>
          <a:p>
            <a:r>
              <a:rPr lang="en-US" altLang="en-US" sz="4000" dirty="0">
                <a:solidFill>
                  <a:srgbClr val="C00000"/>
                </a:solidFill>
              </a:rPr>
              <a:t>Table of Contents</a:t>
            </a:r>
            <a:endParaRPr lang="en-US" sz="4000" dirty="0">
              <a:solidFill>
                <a:srgbClr val="C00000"/>
              </a:solidFill>
            </a:endParaRPr>
          </a:p>
        </p:txBody>
      </p:sp>
      <p:sp>
        <p:nvSpPr>
          <p:cNvPr id="5" name="Content Placeholder 4"/>
          <p:cNvSpPr>
            <a:spLocks noGrp="1"/>
          </p:cNvSpPr>
          <p:nvPr>
            <p:ph idx="1"/>
          </p:nvPr>
        </p:nvSpPr>
        <p:spPr>
          <a:xfrm>
            <a:off x="539552" y="1791547"/>
            <a:ext cx="8229600" cy="4525963"/>
          </a:xfrm>
        </p:spPr>
        <p:txBody>
          <a:bodyPr>
            <a:normAutofit/>
          </a:bodyPr>
          <a:lstStyle/>
          <a:p>
            <a:pPr>
              <a:buFont typeface="Wingdings" pitchFamily="2" charset="2"/>
              <a:buChar char="Ø"/>
              <a:defRPr/>
            </a:pPr>
            <a:r>
              <a:rPr lang="en-US" sz="2100" dirty="0">
                <a:latin typeface="Times New Roman" pitchFamily="18" charset="0"/>
                <a:cs typeface="Times New Roman" pitchFamily="18" charset="0"/>
              </a:rPr>
              <a:t>Addition and subtraction of signed numbers </a:t>
            </a:r>
          </a:p>
          <a:p>
            <a:pPr>
              <a:buFont typeface="Wingdings" pitchFamily="2" charset="2"/>
              <a:buChar char="Ø"/>
              <a:defRPr/>
            </a:pPr>
            <a:r>
              <a:rPr lang="en-US" sz="2100" dirty="0">
                <a:latin typeface="Times New Roman" pitchFamily="18" charset="0"/>
                <a:cs typeface="Times New Roman" pitchFamily="18" charset="0"/>
              </a:rPr>
              <a:t> Design of fast adders – Ripple Carry Adder and Carry Look ahead Adder</a:t>
            </a:r>
          </a:p>
          <a:p>
            <a:pPr>
              <a:buFont typeface="Wingdings" pitchFamily="2" charset="2"/>
              <a:buChar char="Ø"/>
              <a:defRPr/>
            </a:pPr>
            <a:r>
              <a:rPr lang="en-US" sz="2100" dirty="0">
                <a:latin typeface="Times New Roman" pitchFamily="18" charset="0"/>
                <a:cs typeface="Times New Roman" pitchFamily="18" charset="0"/>
              </a:rPr>
              <a:t> Multiplication of positive numbers</a:t>
            </a:r>
          </a:p>
          <a:p>
            <a:pPr>
              <a:buFont typeface="Wingdings" pitchFamily="2" charset="2"/>
              <a:buChar char="Ø"/>
              <a:defRPr/>
            </a:pPr>
            <a:r>
              <a:rPr lang="en-US" sz="2100" dirty="0">
                <a:latin typeface="Times New Roman" pitchFamily="18" charset="0"/>
                <a:cs typeface="Times New Roman" pitchFamily="18" charset="0"/>
              </a:rPr>
              <a:t> Signed operand multiplication</a:t>
            </a:r>
          </a:p>
          <a:p>
            <a:pPr>
              <a:buFont typeface="Wingdings" pitchFamily="2" charset="2"/>
              <a:buChar char="Ø"/>
              <a:defRPr/>
            </a:pPr>
            <a:r>
              <a:rPr lang="en-US" sz="2100" dirty="0">
                <a:latin typeface="Times New Roman" pitchFamily="18" charset="0"/>
                <a:cs typeface="Times New Roman" pitchFamily="18" charset="0"/>
              </a:rPr>
              <a:t> Fast multiplication - Bit pair recoding of  Multipliers</a:t>
            </a:r>
          </a:p>
          <a:p>
            <a:pPr>
              <a:buFont typeface="Wingdings" pitchFamily="2" charset="2"/>
              <a:buChar char="Ø"/>
              <a:defRPr/>
            </a:pPr>
            <a:r>
              <a:rPr lang="en-US" sz="2100" dirty="0">
                <a:latin typeface="Times New Roman" pitchFamily="18" charset="0"/>
                <a:cs typeface="Times New Roman" pitchFamily="18" charset="0"/>
              </a:rPr>
              <a:t> Carry Save Addition of Summands </a:t>
            </a:r>
          </a:p>
          <a:p>
            <a:pPr>
              <a:buFont typeface="Wingdings" pitchFamily="2" charset="2"/>
              <a:buChar char="Ø"/>
              <a:defRPr/>
            </a:pPr>
            <a:r>
              <a:rPr lang="en-US" sz="2100" dirty="0">
                <a:latin typeface="Times New Roman" pitchFamily="18" charset="0"/>
                <a:cs typeface="Times New Roman" pitchFamily="18" charset="0"/>
              </a:rPr>
              <a:t> Integer division – Restoring Division and Non Restoring Division</a:t>
            </a:r>
          </a:p>
          <a:p>
            <a:pPr>
              <a:buFont typeface="Wingdings" pitchFamily="2" charset="2"/>
              <a:buChar char="Ø"/>
              <a:defRPr/>
            </a:pPr>
            <a:r>
              <a:rPr lang="en-US" sz="2100" dirty="0">
                <a:latin typeface="Times New Roman" pitchFamily="18" charset="0"/>
                <a:cs typeface="Times New Roman" pitchFamily="18" charset="0"/>
              </a:rPr>
              <a:t> Floating point numbers and operations</a:t>
            </a:r>
          </a:p>
          <a:p>
            <a:pPr marL="0" indent="0">
              <a:buNone/>
            </a:pPr>
            <a:endParaRPr lang="en-US" dirty="0"/>
          </a:p>
        </p:txBody>
      </p:sp>
    </p:spTree>
    <p:extLst>
      <p:ext uri="{BB962C8B-B14F-4D97-AF65-F5344CB8AC3E}">
        <p14:creationId xmlns:p14="http://schemas.microsoft.com/office/powerpoint/2010/main" val="1133604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077200" cy="1143000"/>
          </a:xfrm>
        </p:spPr>
        <p:txBody>
          <a:bodyPr>
            <a:normAutofit fontScale="90000"/>
          </a:bodyPr>
          <a:lstStyle/>
          <a:p>
            <a:r>
              <a:rPr lang="en-US" altLang="en-US" dirty="0">
                <a:solidFill>
                  <a:srgbClr val="C00000"/>
                </a:solidFill>
              </a:rPr>
              <a:t>Design of Fast adder: </a:t>
            </a:r>
            <a:br>
              <a:rPr lang="en-US" altLang="en-US" dirty="0">
                <a:solidFill>
                  <a:srgbClr val="C00000"/>
                </a:solidFill>
              </a:rPr>
            </a:br>
            <a:r>
              <a:rPr lang="en-US" altLang="en-US" dirty="0">
                <a:solidFill>
                  <a:srgbClr val="C00000"/>
                </a:solidFill>
              </a:rPr>
              <a:t>Carry Look-ahead Adder</a:t>
            </a:r>
            <a:endParaRPr lang="en-US" dirty="0">
              <a:solidFill>
                <a:srgbClr val="C00000"/>
              </a:solidFill>
            </a:endParaRPr>
          </a:p>
        </p:txBody>
      </p:sp>
      <p:sp>
        <p:nvSpPr>
          <p:cNvPr id="3" name="Content Placeholder 2"/>
          <p:cNvSpPr>
            <a:spLocks noGrp="1"/>
          </p:cNvSpPr>
          <p:nvPr>
            <p:ph idx="1"/>
          </p:nvPr>
        </p:nvSpPr>
        <p:spPr>
          <a:xfrm>
            <a:off x="228600" y="1295400"/>
            <a:ext cx="8229600" cy="5181600"/>
          </a:xfrm>
        </p:spPr>
        <p:txBody>
          <a:bodyPr>
            <a:noAutofit/>
          </a:bodyPr>
          <a:lstStyle/>
          <a:p>
            <a:pPr algn="just">
              <a:defRPr/>
            </a:pPr>
            <a:r>
              <a:rPr lang="en-US" altLang="en-US" sz="3000" dirty="0">
                <a:latin typeface="Times New Roman" pitchFamily="18" charset="0"/>
                <a:cs typeface="Times New Roman" pitchFamily="18" charset="0"/>
              </a:rPr>
              <a:t>A carry-look ahead adders (CLA) is a type of adder used in digital logic. A carry-look ahead adder improves speed by reducing the amount of time required to determine carry bits. </a:t>
            </a:r>
          </a:p>
          <a:p>
            <a:pPr algn="just">
              <a:defRPr/>
            </a:pPr>
            <a:r>
              <a:rPr lang="en-US" altLang="en-US" sz="3000" dirty="0">
                <a:latin typeface="Times New Roman" pitchFamily="18" charset="0"/>
                <a:cs typeface="Times New Roman" pitchFamily="18" charset="0"/>
              </a:rPr>
              <a:t>It can be contrasted with the simpler, but usually slower, ripple carry adder for which the carry bit is calculated alongside the sum bit, and each bit must wait until the previous carry has been calculated to begin calculating its own result and carry bits (see adder for detail on ripple carry adders)</a:t>
            </a: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447800"/>
            <a:ext cx="8229600" cy="5181600"/>
          </a:xfrm>
        </p:spPr>
        <p:txBody>
          <a:bodyPr>
            <a:normAutofit/>
          </a:bodyPr>
          <a:lstStyle/>
          <a:p>
            <a:pPr algn="just">
              <a:defRPr/>
            </a:pPr>
            <a:r>
              <a:rPr lang="en-US" altLang="en-US" sz="3000" dirty="0">
                <a:latin typeface="Times New Roman" pitchFamily="18" charset="0"/>
                <a:cs typeface="Times New Roman" pitchFamily="18" charset="0"/>
              </a:rPr>
              <a:t>The carry-look ahead adder calculates one or more carry bits before the sum, which reduces the wait time to calculate the result of the larger value bits.</a:t>
            </a:r>
          </a:p>
          <a:p>
            <a:pPr algn="just">
              <a:defRPr/>
            </a:pPr>
            <a:r>
              <a:rPr lang="en-US" altLang="en-US" sz="3000" dirty="0">
                <a:latin typeface="Times New Roman" pitchFamily="18" charset="0"/>
                <a:cs typeface="Times New Roman" pitchFamily="18" charset="0"/>
              </a:rPr>
              <a:t>In a ripple adder the delay of each adder is 10 ns , then for 4 adders the delay will be 40 ns.</a:t>
            </a:r>
          </a:p>
          <a:p>
            <a:pPr algn="just">
              <a:defRPr/>
            </a:pPr>
            <a:r>
              <a:rPr lang="en-US" altLang="en-US" sz="3000" dirty="0">
                <a:latin typeface="Times New Roman" pitchFamily="18" charset="0"/>
                <a:cs typeface="Times New Roman" pitchFamily="18" charset="0"/>
              </a:rPr>
              <a:t>To overcome this delay Carry Look-ahead Adder is used.</a:t>
            </a:r>
          </a:p>
          <a:p>
            <a:endParaRPr lang="en-US" dirty="0"/>
          </a:p>
        </p:txBody>
      </p:sp>
      <p:pic>
        <p:nvPicPr>
          <p:cNvPr id="4" name="Picture 3"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
        <p:nvSpPr>
          <p:cNvPr id="7" name="Rectangle 6"/>
          <p:cNvSpPr/>
          <p:nvPr/>
        </p:nvSpPr>
        <p:spPr>
          <a:xfrm>
            <a:off x="914400" y="0"/>
            <a:ext cx="6477000" cy="1323439"/>
          </a:xfrm>
          <a:prstGeom prst="rect">
            <a:avLst/>
          </a:prstGeom>
        </p:spPr>
        <p:txBody>
          <a:bodyPr wrap="square">
            <a:spAutoFit/>
          </a:bodyPr>
          <a:lstStyle/>
          <a:p>
            <a:pPr algn="ctr"/>
            <a:r>
              <a:rPr lang="en-US" altLang="en-US" sz="4000" dirty="0" smtClean="0">
                <a:solidFill>
                  <a:srgbClr val="C00000"/>
                </a:solidFill>
              </a:rPr>
              <a:t>Design of Fast adder: </a:t>
            </a:r>
            <a:br>
              <a:rPr lang="en-US" altLang="en-US" sz="4000" dirty="0" smtClean="0">
                <a:solidFill>
                  <a:srgbClr val="C00000"/>
                </a:solidFill>
              </a:rPr>
            </a:br>
            <a:r>
              <a:rPr lang="en-US" altLang="en-US" sz="4000" dirty="0" smtClean="0">
                <a:solidFill>
                  <a:srgbClr val="C00000"/>
                </a:solidFill>
              </a:rPr>
              <a:t>Carry Look-ahead Adder</a:t>
            </a:r>
            <a:endParaRPr lang="en-US" sz="4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Design of fast Adders</a:t>
            </a:r>
            <a:endParaRPr lang="en-US" dirty="0">
              <a:solidFill>
                <a:srgbClr val="C00000"/>
              </a:solidFill>
            </a:endParaRPr>
          </a:p>
        </p:txBody>
      </p:sp>
      <p:sp>
        <p:nvSpPr>
          <p:cNvPr id="3" name="Content Placeholder 2"/>
          <p:cNvSpPr>
            <a:spLocks noGrp="1"/>
          </p:cNvSpPr>
          <p:nvPr>
            <p:ph idx="1"/>
          </p:nvPr>
        </p:nvSpPr>
        <p:spPr/>
        <p:txBody>
          <a:bodyPr/>
          <a:lstStyle/>
          <a:p>
            <a:r>
              <a:rPr lang="en-US" dirty="0" smtClean="0"/>
              <a:t>In n bit ripple carry adder, the delay for identifying S</a:t>
            </a:r>
            <a:r>
              <a:rPr lang="en-US" baseline="-25000" dirty="0" smtClean="0"/>
              <a:t>0 </a:t>
            </a:r>
            <a:r>
              <a:rPr lang="en-US" dirty="0" smtClean="0"/>
              <a:t>through S</a:t>
            </a:r>
            <a:r>
              <a:rPr lang="en-US" baseline="-25000" dirty="0" smtClean="0"/>
              <a:t>n-1 </a:t>
            </a:r>
            <a:r>
              <a:rPr lang="en-US" dirty="0" smtClean="0"/>
              <a:t>and </a:t>
            </a:r>
            <a:r>
              <a:rPr lang="en-US" dirty="0" err="1" smtClean="0"/>
              <a:t>c</a:t>
            </a:r>
            <a:r>
              <a:rPr lang="en-US" baseline="-25000" dirty="0" err="1" smtClean="0"/>
              <a:t>n</a:t>
            </a:r>
            <a:r>
              <a:rPr lang="en-US" dirty="0" smtClean="0"/>
              <a:t> is high</a:t>
            </a:r>
          </a:p>
          <a:p>
            <a:r>
              <a:rPr lang="en-US" dirty="0" smtClean="0"/>
              <a:t>Two approaches can be taken to reduce delay in adders.</a:t>
            </a:r>
          </a:p>
          <a:p>
            <a:pPr lvl="1"/>
            <a:r>
              <a:rPr lang="en-US" dirty="0" smtClean="0"/>
              <a:t>Use the fastest possible electronic technology.</a:t>
            </a:r>
          </a:p>
          <a:p>
            <a:pPr lvl="1"/>
            <a:r>
              <a:rPr lang="en-US" dirty="0" smtClean="0"/>
              <a:t>Use a logic gate network called a carry-look ahead network.</a:t>
            </a:r>
            <a:endParaRPr lang="en-US" dirty="0"/>
          </a:p>
        </p:txBody>
      </p:sp>
      <p:pic>
        <p:nvPicPr>
          <p:cNvPr id="4" name="Picture 3"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486400"/>
          </a:xfrm>
        </p:spPr>
        <p:txBody>
          <a:bodyPr>
            <a:normAutofit fontScale="92500" lnSpcReduction="10000"/>
          </a:bodyPr>
          <a:lstStyle/>
          <a:p>
            <a:pPr algn="just"/>
            <a:r>
              <a:rPr lang="en-US" sz="2800" dirty="0">
                <a:latin typeface="Times New Roman" pitchFamily="18" charset="0"/>
                <a:cs typeface="Times New Roman" pitchFamily="18" charset="0"/>
              </a:rPr>
              <a:t>Different logic design approaches have been employed to overcome the carry propagation delay problem of adders. </a:t>
            </a:r>
          </a:p>
          <a:p>
            <a:pPr algn="just"/>
            <a:r>
              <a:rPr lang="en-US" sz="2800" dirty="0">
                <a:latin typeface="Times New Roman" pitchFamily="18" charset="0"/>
                <a:cs typeface="Times New Roman" pitchFamily="18" charset="0"/>
              </a:rPr>
              <a:t>One widely used approach employs the principle of carry look-ahead solves this problem  by calculating the carry signals in </a:t>
            </a:r>
            <a:r>
              <a:rPr lang="en-US" sz="2800" dirty="0" smtClean="0">
                <a:latin typeface="Times New Roman" pitchFamily="18" charset="0"/>
                <a:cs typeface="Times New Roman" pitchFamily="18" charset="0"/>
              </a:rPr>
              <a:t>advance.</a:t>
            </a:r>
          </a:p>
          <a:p>
            <a:pPr algn="just"/>
            <a:r>
              <a:rPr lang="en-US" sz="2800" dirty="0" smtClean="0">
                <a:latin typeface="Times New Roman" pitchFamily="18" charset="0"/>
                <a:cs typeface="Times New Roman" pitchFamily="18" charset="0"/>
              </a:rPr>
              <a:t>A fast adder circuit must speed up the generation of the carry signals</a:t>
            </a:r>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This type of adder circuit is called as carry look-ahead adder (CLA adder). A carry signal will be generated in two cases: </a:t>
            </a:r>
          </a:p>
          <a:p>
            <a:pPr algn="just">
              <a:buNone/>
            </a:pPr>
            <a:r>
              <a:rPr lang="en-US" sz="2800" dirty="0">
                <a:latin typeface="Times New Roman" pitchFamily="18" charset="0"/>
                <a:cs typeface="Times New Roman" pitchFamily="18" charset="0"/>
              </a:rPr>
              <a:t>	(1) when both bits A</a:t>
            </a:r>
            <a:r>
              <a:rPr lang="en-US" sz="2800" baseline="-25000" dirty="0">
                <a:latin typeface="Times New Roman" pitchFamily="18" charset="0"/>
                <a:cs typeface="Times New Roman" pitchFamily="18" charset="0"/>
              </a:rPr>
              <a:t>i</a:t>
            </a:r>
            <a:r>
              <a:rPr lang="en-US" sz="2800" dirty="0">
                <a:latin typeface="Times New Roman" pitchFamily="18" charset="0"/>
                <a:cs typeface="Times New Roman" pitchFamily="18" charset="0"/>
              </a:rPr>
              <a:t> and B</a:t>
            </a:r>
            <a:r>
              <a:rPr lang="en-US" sz="2800" baseline="-25000" dirty="0">
                <a:latin typeface="Times New Roman" pitchFamily="18" charset="0"/>
                <a:cs typeface="Times New Roman" pitchFamily="18" charset="0"/>
              </a:rPr>
              <a:t>i</a:t>
            </a:r>
            <a:r>
              <a:rPr lang="en-US" sz="2800" dirty="0">
                <a:latin typeface="Times New Roman" pitchFamily="18" charset="0"/>
                <a:cs typeface="Times New Roman" pitchFamily="18" charset="0"/>
              </a:rPr>
              <a:t> are 1, or </a:t>
            </a:r>
          </a:p>
          <a:p>
            <a:pPr algn="just">
              <a:buNone/>
            </a:pPr>
            <a:r>
              <a:rPr lang="en-US" sz="2800" dirty="0">
                <a:latin typeface="Times New Roman" pitchFamily="18" charset="0"/>
                <a:cs typeface="Times New Roman" pitchFamily="18" charset="0"/>
              </a:rPr>
              <a:t>	(2) when one of the two bits is 1 and the carry-in (carry of the previous stage) is 1.</a:t>
            </a:r>
          </a:p>
          <a:p>
            <a:pPr algn="just">
              <a:buNone/>
            </a:pPr>
            <a:endParaRPr lang="en-US" sz="2800"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a:solidFill>
                  <a:srgbClr val="C00000"/>
                </a:solidFill>
              </a:rPr>
              <a:t>Carry Look-ahead Adder</a:t>
            </a:r>
            <a:endParaRPr lang="en-US" dirty="0">
              <a:solidFill>
                <a:srgbClr val="C00000"/>
              </a:solidFill>
            </a:endParaRPr>
          </a:p>
        </p:txBody>
      </p:sp>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2133600"/>
          </a:xfrm>
        </p:spPr>
        <p:txBody>
          <a:bodyPr>
            <a:normAutofit/>
          </a:bodyPr>
          <a:lstStyle/>
          <a:p>
            <a:pPr>
              <a:buNone/>
            </a:pPr>
            <a:r>
              <a:rPr lang="en-US" dirty="0">
                <a:latin typeface="Times New Roman" pitchFamily="18" charset="0"/>
                <a:cs typeface="Times New Roman" pitchFamily="18" charset="0"/>
              </a:rPr>
              <a:t>	The Figure shows the full adder circuit used to add the operand bits in the </a:t>
            </a:r>
            <a:r>
              <a:rPr lang="en-US" dirty="0" err="1" smtClean="0">
                <a:latin typeface="Times New Roman" pitchFamily="18" charset="0"/>
                <a:cs typeface="Times New Roman" pitchFamily="18" charset="0"/>
              </a:rPr>
              <a:t>i</a:t>
            </a:r>
            <a:r>
              <a:rPr lang="en-US" baseline="30000" dirty="0" err="1" smtClean="0">
                <a:latin typeface="Times New Roman" pitchFamily="18" charset="0"/>
                <a:cs typeface="Times New Roman" pitchFamily="18" charset="0"/>
              </a:rPr>
              <a:t>th</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column;  namely A</a:t>
            </a:r>
            <a:r>
              <a:rPr lang="en-US" baseline="-25000" dirty="0">
                <a:latin typeface="Times New Roman" pitchFamily="18" charset="0"/>
                <a:cs typeface="Times New Roman" pitchFamily="18" charset="0"/>
              </a:rPr>
              <a:t>i </a:t>
            </a:r>
            <a:r>
              <a:rPr lang="en-US" dirty="0">
                <a:latin typeface="Times New Roman" pitchFamily="18" charset="0"/>
                <a:cs typeface="Times New Roman" pitchFamily="18" charset="0"/>
              </a:rPr>
              <a:t>&amp; B</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and the carry bit coming from the previous column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a:t>
            </a: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a:solidFill>
                  <a:srgbClr val="C00000"/>
                </a:solidFill>
              </a:rPr>
              <a:t>Carry Look-ahead Adder</a:t>
            </a:r>
            <a:endParaRPr lang="en-US" dirty="0">
              <a:solidFill>
                <a:srgbClr val="C00000"/>
              </a:solidFill>
            </a:endParaRPr>
          </a:p>
        </p:txBody>
      </p:sp>
      <p:pic>
        <p:nvPicPr>
          <p:cNvPr id="6" name="Picture 5"/>
          <p:cNvPicPr/>
          <p:nvPr/>
        </p:nvPicPr>
        <p:blipFill>
          <a:blip r:embed="rId2">
            <a:lum bright="-17000" contrast="34000"/>
          </a:blip>
          <a:srcRect/>
          <a:stretch>
            <a:fillRect/>
          </a:stretch>
        </p:blipFill>
        <p:spPr bwMode="auto">
          <a:xfrm>
            <a:off x="1371600" y="3429000"/>
            <a:ext cx="6400800" cy="3124200"/>
          </a:xfrm>
          <a:prstGeom prst="rect">
            <a:avLst/>
          </a:prstGeom>
          <a:noFill/>
          <a:ln w="9525">
            <a:noFill/>
            <a:miter lim="800000"/>
            <a:headEnd/>
            <a:tailEnd/>
          </a:ln>
        </p:spPr>
      </p:pic>
      <p:pic>
        <p:nvPicPr>
          <p:cNvPr id="7" name="Picture 6"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181600"/>
          </a:xfrm>
        </p:spPr>
        <p:txBody>
          <a:bodyPr>
            <a:normAutofit/>
          </a:bodyPr>
          <a:lstStyle/>
          <a:p>
            <a:pPr>
              <a:buNone/>
            </a:pPr>
            <a:r>
              <a:rPr lang="en-US" dirty="0">
                <a:latin typeface="Times New Roman" pitchFamily="18" charset="0"/>
                <a:cs typeface="Times New Roman" pitchFamily="18" charset="0"/>
              </a:rPr>
              <a:t>	</a:t>
            </a:r>
            <a:r>
              <a:rPr lang="en-US" b="1" dirty="0"/>
              <a:t>In this circuit, the 2 internal signals Pi and </a:t>
            </a:r>
            <a:r>
              <a:rPr lang="en-US" b="1" dirty="0" err="1"/>
              <a:t>Gi</a:t>
            </a:r>
            <a:r>
              <a:rPr lang="en-US" b="1" dirty="0"/>
              <a:t> are given by: </a:t>
            </a:r>
          </a:p>
          <a:p>
            <a:pPr>
              <a:buNone/>
            </a:pPr>
            <a:endParaRPr lang="en-US" b="1" dirty="0"/>
          </a:p>
          <a:p>
            <a:pPr>
              <a:buNone/>
            </a:pPr>
            <a:endParaRPr lang="en-US" b="1" dirty="0"/>
          </a:p>
          <a:p>
            <a:pPr>
              <a:buNone/>
            </a:pPr>
            <a:endParaRPr lang="en-US" b="1" dirty="0"/>
          </a:p>
          <a:p>
            <a:pPr>
              <a:buNone/>
            </a:pPr>
            <a:r>
              <a:rPr lang="en-US" b="1" dirty="0"/>
              <a:t>	The output sum and carry can be defined as </a:t>
            </a:r>
            <a:endParaRPr lang="en-US" dirty="0"/>
          </a:p>
          <a:p>
            <a:pPr>
              <a:buNone/>
            </a:pPr>
            <a:endParaRPr lang="en-US"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a:solidFill>
                  <a:srgbClr val="C00000"/>
                </a:solidFill>
              </a:rPr>
              <a:t>Carry Look-ahead Adder</a:t>
            </a:r>
            <a:endParaRPr lang="en-US" dirty="0">
              <a:solidFill>
                <a:srgbClr val="C00000"/>
              </a:solidFill>
            </a:endParaRPr>
          </a:p>
        </p:txBody>
      </p:sp>
      <p:pic>
        <p:nvPicPr>
          <p:cNvPr id="7" name="Picture 6"/>
          <p:cNvPicPr/>
          <p:nvPr/>
        </p:nvPicPr>
        <p:blipFill>
          <a:blip r:embed="rId2"/>
          <a:srcRect/>
          <a:stretch>
            <a:fillRect/>
          </a:stretch>
        </p:blipFill>
        <p:spPr bwMode="auto">
          <a:xfrm>
            <a:off x="1752600" y="2286000"/>
            <a:ext cx="5486400" cy="1524000"/>
          </a:xfrm>
          <a:prstGeom prst="rect">
            <a:avLst/>
          </a:prstGeom>
          <a:noFill/>
          <a:ln w="9525">
            <a:noFill/>
            <a:miter lim="800000"/>
            <a:headEnd/>
            <a:tailEnd/>
          </a:ln>
        </p:spPr>
      </p:pic>
      <p:pic>
        <p:nvPicPr>
          <p:cNvPr id="9" name="Picture 8"/>
          <p:cNvPicPr/>
          <p:nvPr/>
        </p:nvPicPr>
        <p:blipFill>
          <a:blip r:embed="rId3"/>
          <a:srcRect/>
          <a:stretch>
            <a:fillRect/>
          </a:stretch>
        </p:blipFill>
        <p:spPr bwMode="auto">
          <a:xfrm>
            <a:off x="1905000" y="4800600"/>
            <a:ext cx="5257800" cy="1524000"/>
          </a:xfrm>
          <a:prstGeom prst="rect">
            <a:avLst/>
          </a:prstGeom>
          <a:noFill/>
          <a:ln w="9525">
            <a:noFill/>
            <a:miter lim="800000"/>
            <a:headEnd/>
            <a:tailEnd/>
          </a:ln>
        </p:spPr>
      </p:pic>
      <p:pic>
        <p:nvPicPr>
          <p:cNvPr id="8" name="Picture 7" descr="pngfind.com-kingpin-png-4152286 (1).png"/>
          <p:cNvPicPr>
            <a:picLocks noChangeAspect="1"/>
          </p:cNvPicPr>
          <p:nvPr/>
        </p:nvPicPr>
        <p:blipFill>
          <a:blip r:embed="rId4" cstate="print"/>
          <a:stretch>
            <a:fillRect/>
          </a:stretch>
        </p:blipFill>
        <p:spPr>
          <a:xfrm>
            <a:off x="7655625" y="0"/>
            <a:ext cx="1488375" cy="65116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181600"/>
          </a:xfrm>
        </p:spPr>
        <p:txBody>
          <a:bodyPr>
            <a:normAutofit fontScale="92500" lnSpcReduction="20000"/>
          </a:bodyPr>
          <a:lstStyle/>
          <a:p>
            <a:pPr algn="just"/>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is known as the carry Generate signal since a carry (C</a:t>
            </a:r>
            <a:r>
              <a:rPr lang="en-US" baseline="-25000" dirty="0">
                <a:latin typeface="Times New Roman" pitchFamily="18" charset="0"/>
                <a:cs typeface="Times New Roman" pitchFamily="18" charset="0"/>
              </a:rPr>
              <a:t>i+1</a:t>
            </a:r>
            <a:r>
              <a:rPr lang="en-US" dirty="0">
                <a:latin typeface="Times New Roman" pitchFamily="18" charset="0"/>
                <a:cs typeface="Times New Roman" pitchFamily="18" charset="0"/>
              </a:rPr>
              <a:t>) is generated whenever </a:t>
            </a:r>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=1, regardless of the input carry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a:t>
            </a:r>
          </a:p>
          <a:p>
            <a:pPr algn="just"/>
            <a:r>
              <a:rPr lang="en-US" dirty="0">
                <a:latin typeface="Times New Roman" pitchFamily="18" charset="0"/>
                <a:cs typeface="Times New Roman" pitchFamily="18" charset="0"/>
              </a:rPr>
              <a:t>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is known as the carry propagate signal since whenever 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=1, the input carry is propagated to the output carry, i.e., </a:t>
            </a:r>
            <a:r>
              <a:rPr lang="en-US" dirty="0" smtClean="0">
                <a:latin typeface="Times New Roman" pitchFamily="18" charset="0"/>
                <a:cs typeface="Times New Roman" pitchFamily="18" charset="0"/>
              </a:rPr>
              <a:t>C</a:t>
            </a:r>
            <a:r>
              <a:rPr lang="en-US" baseline="-25000" dirty="0" smtClean="0">
                <a:latin typeface="Times New Roman" pitchFamily="18" charset="0"/>
                <a:cs typeface="Times New Roman" pitchFamily="18" charset="0"/>
              </a:rPr>
              <a:t>i+1</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(note that whenever 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=1, </a:t>
            </a:r>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=0). </a:t>
            </a:r>
          </a:p>
          <a:p>
            <a:pPr algn="just"/>
            <a:r>
              <a:rPr lang="en-US" dirty="0">
                <a:latin typeface="Times New Roman" pitchFamily="18" charset="0"/>
                <a:cs typeface="Times New Roman" pitchFamily="18" charset="0"/>
              </a:rPr>
              <a:t>Computing the values of 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a:latin typeface="Times New Roman" pitchFamily="18" charset="0"/>
                <a:cs typeface="Times New Roman" pitchFamily="18" charset="0"/>
              </a:rPr>
              <a:t> only depend on the input operand bits (A</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&amp; B</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 as clear from the Figure and equations.</a:t>
            </a:r>
          </a:p>
          <a:p>
            <a:pPr algn="just"/>
            <a:r>
              <a:rPr lang="en-US" dirty="0">
                <a:latin typeface="Times New Roman" pitchFamily="18" charset="0"/>
                <a:cs typeface="Times New Roman" pitchFamily="18" charset="0"/>
              </a:rPr>
              <a:t>Thus, these signals settle to their steady-state value after the propagation through their  respective gates. </a:t>
            </a:r>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a:solidFill>
                  <a:srgbClr val="C00000"/>
                </a:solidFill>
              </a:rPr>
              <a:t>Carry Look-ahead Adder</a:t>
            </a:r>
            <a:endParaRPr lang="en-US" dirty="0"/>
          </a:p>
        </p:txBody>
      </p:sp>
      <p:pic>
        <p:nvPicPr>
          <p:cNvPr id="6" name="Picture 5"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2590800"/>
          </a:xfrm>
        </p:spPr>
        <p:txBody>
          <a:bodyPr>
            <a:normAutofit fontScale="85000" lnSpcReduction="10000"/>
          </a:bodyPr>
          <a:lstStyle/>
          <a:p>
            <a:r>
              <a:rPr lang="en-US" dirty="0">
                <a:latin typeface="Times New Roman" pitchFamily="18" charset="0"/>
                <a:cs typeface="Times New Roman" pitchFamily="18" charset="0"/>
              </a:rPr>
              <a:t>Computed values of all the P</a:t>
            </a:r>
            <a:r>
              <a:rPr lang="en-US" baseline="-25000" dirty="0">
                <a:latin typeface="Times New Roman" pitchFamily="18" charset="0"/>
                <a:cs typeface="Times New Roman" pitchFamily="18" charset="0"/>
              </a:rPr>
              <a:t>i</a:t>
            </a:r>
            <a:r>
              <a:rPr lang="en-US" dirty="0">
                <a:latin typeface="Times New Roman" pitchFamily="18" charset="0"/>
                <a:cs typeface="Times New Roman" pitchFamily="18" charset="0"/>
              </a:rPr>
              <a:t>’s are valid one XOR-gate delay after the operands A and B  are made valid. </a:t>
            </a:r>
          </a:p>
          <a:p>
            <a:r>
              <a:rPr lang="en-US" dirty="0">
                <a:latin typeface="Times New Roman" pitchFamily="18" charset="0"/>
                <a:cs typeface="Times New Roman" pitchFamily="18" charset="0"/>
              </a:rPr>
              <a:t>Computed values of all the </a:t>
            </a:r>
            <a:r>
              <a:rPr lang="en-US" dirty="0" err="1">
                <a:latin typeface="Times New Roman" pitchFamily="18" charset="0"/>
                <a:cs typeface="Times New Roman" pitchFamily="18" charset="0"/>
              </a:rPr>
              <a:t>G</a:t>
            </a:r>
            <a:r>
              <a:rPr lang="en-US" baseline="-25000" dirty="0" err="1">
                <a:latin typeface="Times New Roman" pitchFamily="18" charset="0"/>
                <a:cs typeface="Times New Roman" pitchFamily="18" charset="0"/>
              </a:rPr>
              <a:t>i</a:t>
            </a:r>
            <a:r>
              <a:rPr lang="en-US" dirty="0" err="1">
                <a:latin typeface="Times New Roman" pitchFamily="18" charset="0"/>
                <a:cs typeface="Times New Roman" pitchFamily="18" charset="0"/>
              </a:rPr>
              <a:t>’s</a:t>
            </a:r>
            <a:r>
              <a:rPr lang="en-US" dirty="0">
                <a:latin typeface="Times New Roman" pitchFamily="18" charset="0"/>
                <a:cs typeface="Times New Roman" pitchFamily="18" charset="0"/>
              </a:rPr>
              <a:t> are valid one AND-gate delay after the operands A and B  are made valid. </a:t>
            </a:r>
          </a:p>
          <a:p>
            <a:r>
              <a:rPr lang="en-US" dirty="0">
                <a:latin typeface="Times New Roman" pitchFamily="18" charset="0"/>
                <a:cs typeface="Times New Roman" pitchFamily="18" charset="0"/>
              </a:rPr>
              <a:t>The Boolean expression of the carry outputs of various stages can be written as follows:</a:t>
            </a:r>
          </a:p>
          <a:p>
            <a:pPr>
              <a:buNone/>
            </a:pPr>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sp>
        <p:nvSpPr>
          <p:cNvPr id="4" name="Title 1"/>
          <p:cNvSpPr>
            <a:spLocks noGrp="1"/>
          </p:cNvSpPr>
          <p:nvPr>
            <p:ph type="title"/>
          </p:nvPr>
        </p:nvSpPr>
        <p:spPr>
          <a:xfrm>
            <a:off x="0" y="0"/>
            <a:ext cx="8077200" cy="1143000"/>
          </a:xfrm>
        </p:spPr>
        <p:txBody>
          <a:bodyPr>
            <a:normAutofit/>
          </a:bodyPr>
          <a:lstStyle/>
          <a:p>
            <a:r>
              <a:rPr lang="en-US" altLang="en-US" dirty="0" smtClean="0">
                <a:solidFill>
                  <a:srgbClr val="C00000"/>
                </a:solidFill>
              </a:rPr>
              <a:t>4-bit Carry </a:t>
            </a:r>
            <a:r>
              <a:rPr lang="en-US" altLang="en-US" dirty="0">
                <a:solidFill>
                  <a:srgbClr val="C00000"/>
                </a:solidFill>
              </a:rPr>
              <a:t>Look-ahead Adder</a:t>
            </a:r>
            <a:endParaRPr lang="en-US" dirty="0"/>
          </a:p>
        </p:txBody>
      </p:sp>
      <p:pic>
        <p:nvPicPr>
          <p:cNvPr id="1026" name="Picture 2"/>
          <p:cNvPicPr>
            <a:picLocks noChangeAspect="1" noChangeArrowheads="1"/>
          </p:cNvPicPr>
          <p:nvPr/>
        </p:nvPicPr>
        <p:blipFill>
          <a:blip r:embed="rId2"/>
          <a:srcRect/>
          <a:stretch>
            <a:fillRect/>
          </a:stretch>
        </p:blipFill>
        <p:spPr bwMode="auto">
          <a:xfrm>
            <a:off x="1600200" y="3552825"/>
            <a:ext cx="5486400" cy="2847975"/>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8077200" cy="1143000"/>
          </a:xfrm>
        </p:spPr>
        <p:txBody>
          <a:bodyPr>
            <a:normAutofit fontScale="90000"/>
          </a:bodyPr>
          <a:lstStyle/>
          <a:p>
            <a:r>
              <a:rPr lang="en-US" altLang="en-US" dirty="0" smtClean="0">
                <a:solidFill>
                  <a:srgbClr val="C00000"/>
                </a:solidFill>
              </a:rPr>
              <a:t>4-bit adder Carry </a:t>
            </a:r>
            <a:r>
              <a:rPr lang="en-US" altLang="en-US" dirty="0">
                <a:solidFill>
                  <a:srgbClr val="C00000"/>
                </a:solidFill>
              </a:rPr>
              <a:t>Look-ahead Adder</a:t>
            </a:r>
            <a:endParaRPr lang="en-US" dirty="0"/>
          </a:p>
        </p:txBody>
      </p:sp>
      <p:pic>
        <p:nvPicPr>
          <p:cNvPr id="6" name="Picture 3"/>
          <p:cNvPicPr>
            <a:picLocks noChangeAspect="1" noChangeArrowheads="1"/>
          </p:cNvPicPr>
          <p:nvPr/>
        </p:nvPicPr>
        <p:blipFill>
          <a:blip r:embed="rId2"/>
          <a:srcRect/>
          <a:stretch>
            <a:fillRect/>
          </a:stretch>
        </p:blipFill>
        <p:spPr bwMode="auto">
          <a:xfrm>
            <a:off x="304800" y="1219200"/>
            <a:ext cx="4495800" cy="5257800"/>
          </a:xfrm>
          <a:prstGeom prst="rect">
            <a:avLst/>
          </a:prstGeom>
          <a:solidFill>
            <a:srgbClr val="C0C0C0"/>
          </a:solidFill>
          <a:ln w="9525">
            <a:solidFill>
              <a:schemeClr val="bg1"/>
            </a:solidFill>
            <a:miter lim="800000"/>
            <a:headEnd/>
            <a:tailEnd/>
          </a:ln>
        </p:spPr>
      </p:pic>
      <p:sp>
        <p:nvSpPr>
          <p:cNvPr id="8" name="Text Box 3"/>
          <p:cNvSpPr txBox="1">
            <a:spLocks noChangeArrowheads="1"/>
          </p:cNvSpPr>
          <p:nvPr/>
        </p:nvSpPr>
        <p:spPr bwMode="auto">
          <a:xfrm>
            <a:off x="5029200" y="1219200"/>
            <a:ext cx="3886200" cy="2246769"/>
          </a:xfrm>
          <a:prstGeom prst="rect">
            <a:avLst/>
          </a:prstGeom>
          <a:noFill/>
          <a:ln w="9525">
            <a:noFill/>
            <a:miter lim="800000"/>
            <a:headEnd/>
            <a:tailEnd/>
          </a:ln>
        </p:spPr>
        <p:txBody>
          <a:bodyPr wrap="square">
            <a:spAutoFit/>
          </a:bodyPr>
          <a:lstStyle/>
          <a:p>
            <a:pPr marL="457200" indent="-457200" algn="just">
              <a:spcBef>
                <a:spcPct val="50000"/>
              </a:spcBef>
            </a:pPr>
            <a:r>
              <a:rPr lang="en-US" sz="2800" b="0" dirty="0"/>
              <a:t>Implementing these expressions (for a 4-bit adder), results in the logic diagram</a:t>
            </a:r>
            <a:r>
              <a:rPr lang="en-US" sz="2800" b="0" dirty="0">
                <a:latin typeface="Times New Roman" pitchFamily="18" charset="0"/>
              </a:rPr>
              <a:t>. (</a:t>
            </a:r>
            <a:r>
              <a:rPr lang="en-US" sz="2800" b="0" dirty="0">
                <a:solidFill>
                  <a:srgbClr val="FF0000"/>
                </a:solidFill>
                <a:latin typeface="Times New Roman" pitchFamily="18" charset="0"/>
              </a:rPr>
              <a:t>IC- 74182</a:t>
            </a:r>
            <a:r>
              <a:rPr lang="en-US" sz="2800" b="0" dirty="0">
                <a:latin typeface="Times New Roman" pitchFamily="18" charset="0"/>
              </a:rPr>
              <a:t>)</a:t>
            </a:r>
          </a:p>
        </p:txBody>
      </p:sp>
      <p:pic>
        <p:nvPicPr>
          <p:cNvPr id="9" name="Picture 5" descr="Picture 001"/>
          <p:cNvPicPr>
            <a:picLocks noChangeAspect="1" noChangeArrowheads="1"/>
          </p:cNvPicPr>
          <p:nvPr/>
        </p:nvPicPr>
        <p:blipFill>
          <a:blip r:embed="rId3">
            <a:lum contrast="18000"/>
            <a:grayscl/>
          </a:blip>
          <a:srcRect/>
          <a:stretch>
            <a:fillRect/>
          </a:stretch>
        </p:blipFill>
        <p:spPr bwMode="auto">
          <a:xfrm>
            <a:off x="5029200" y="3886200"/>
            <a:ext cx="3886200" cy="2133600"/>
          </a:xfrm>
          <a:prstGeom prst="rect">
            <a:avLst/>
          </a:prstGeom>
          <a:noFill/>
          <a:ln w="9525">
            <a:noFill/>
            <a:miter lim="800000"/>
            <a:headEnd/>
            <a:tailEnd/>
          </a:ln>
        </p:spPr>
      </p:pic>
      <p:pic>
        <p:nvPicPr>
          <p:cNvPr id="7" name="Picture 6" descr="pngfind.com-kingpin-png-4152286 (1).png"/>
          <p:cNvPicPr>
            <a:picLocks noChangeAspect="1"/>
          </p:cNvPicPr>
          <p:nvPr/>
        </p:nvPicPr>
        <p:blipFill>
          <a:blip r:embed="rId4" cstate="print"/>
          <a:stretch>
            <a:fillRect/>
          </a:stretch>
        </p:blipFill>
        <p:spPr>
          <a:xfrm>
            <a:off x="7655625" y="0"/>
            <a:ext cx="1488375" cy="65116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609600" y="762001"/>
            <a:ext cx="8534400" cy="5277644"/>
          </a:xfrm>
          <a:prstGeom prst="rect">
            <a:avLst/>
          </a:prstGeom>
          <a:noFill/>
          <a:ln w="9525">
            <a:noFill/>
            <a:miter lim="800000"/>
            <a:headEnd/>
            <a:tailEnd/>
          </a:ln>
          <a:effectLst/>
        </p:spPr>
      </p:pic>
    </p:spTree>
    <p:extLst>
      <p:ext uri="{BB962C8B-B14F-4D97-AF65-F5344CB8AC3E}">
        <p14:creationId xmlns:p14="http://schemas.microsoft.com/office/powerpoint/2010/main" val="3643631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solidFill>
                  <a:srgbClr val="0000FF"/>
                </a:solidFill>
                <a:latin typeface="Times New Roman" pitchFamily="18" charset="0"/>
              </a:rPr>
              <a:t>REPRESENTING BINARY INTEGERS</a:t>
            </a:r>
            <a:br>
              <a:rPr lang="en-US" sz="2800" dirty="0">
                <a:solidFill>
                  <a:srgbClr val="0000FF"/>
                </a:solidFill>
                <a:latin typeface="Times New Roman" pitchFamily="18" charset="0"/>
              </a:rPr>
            </a:br>
            <a:endParaRPr lang="en-US" dirty="0"/>
          </a:p>
        </p:txBody>
      </p:sp>
      <p:sp>
        <p:nvSpPr>
          <p:cNvPr id="3" name="Content Placeholder 2"/>
          <p:cNvSpPr>
            <a:spLocks noGrp="1"/>
          </p:cNvSpPr>
          <p:nvPr>
            <p:ph sz="quarter" idx="1"/>
          </p:nvPr>
        </p:nvSpPr>
        <p:spPr/>
        <p:txBody>
          <a:bodyPr>
            <a:normAutofit fontScale="92500" lnSpcReduction="20000"/>
          </a:bodyPr>
          <a:lstStyle/>
          <a:p>
            <a:pPr algn="just">
              <a:buFont typeface="Wingdings" pitchFamily="2" charset="2"/>
              <a:buChar char="Ø"/>
            </a:pPr>
            <a:r>
              <a:rPr lang="en-US" sz="2400" dirty="0">
                <a:latin typeface="Times New Roman" pitchFamily="18" charset="0"/>
              </a:rPr>
              <a:t>A computer has to process both positive and negative numbers called </a:t>
            </a:r>
            <a:r>
              <a:rPr lang="en-US" sz="2400" i="1" dirty="0">
                <a:latin typeface="Times New Roman" pitchFamily="18" charset="0"/>
              </a:rPr>
              <a:t>signed integers and/or simply signed numbers</a:t>
            </a:r>
            <a:r>
              <a:rPr lang="en-US" sz="2400" dirty="0">
                <a:latin typeface="Times New Roman" pitchFamily="18" charset="0"/>
              </a:rPr>
              <a:t> </a:t>
            </a:r>
          </a:p>
          <a:p>
            <a:pPr algn="just">
              <a:buFont typeface="Wingdings" pitchFamily="2" charset="2"/>
              <a:buChar char="Ø"/>
            </a:pPr>
            <a:r>
              <a:rPr lang="en-US" sz="2400" dirty="0">
                <a:latin typeface="Times New Roman" pitchFamily="18" charset="0"/>
              </a:rPr>
              <a:t> Binary integer number can be represented using one of the following schemes:</a:t>
            </a:r>
          </a:p>
          <a:p>
            <a:pPr lvl="4">
              <a:buFontTx/>
              <a:buChar char="•"/>
            </a:pPr>
            <a:r>
              <a:rPr lang="en-US" sz="2400" dirty="0">
                <a:latin typeface="Times New Roman" pitchFamily="18" charset="0"/>
              </a:rPr>
              <a:t>     Signed – Magnitude representation</a:t>
            </a:r>
          </a:p>
          <a:p>
            <a:pPr lvl="4">
              <a:buFontTx/>
              <a:buChar char="•"/>
            </a:pPr>
            <a:r>
              <a:rPr lang="en-US" sz="2400" dirty="0">
                <a:latin typeface="Times New Roman" pitchFamily="18" charset="0"/>
              </a:rPr>
              <a:t>     Signed – 1’s complement representation</a:t>
            </a:r>
          </a:p>
          <a:p>
            <a:pPr lvl="4">
              <a:buFontTx/>
              <a:buChar char="•"/>
            </a:pPr>
            <a:r>
              <a:rPr lang="en-US" sz="2400" dirty="0">
                <a:latin typeface="Times New Roman" pitchFamily="18" charset="0"/>
              </a:rPr>
              <a:t>     Signed – 2’s complement representation</a:t>
            </a:r>
          </a:p>
          <a:p>
            <a:pPr>
              <a:buFont typeface="Wingdings" pitchFamily="2" charset="2"/>
              <a:buChar char="Ø"/>
            </a:pPr>
            <a:r>
              <a:rPr lang="en-US" sz="2400" dirty="0">
                <a:latin typeface="Times New Roman" pitchFamily="18" charset="0"/>
              </a:rPr>
              <a:t> For instance consider  </a:t>
            </a:r>
            <a:r>
              <a:rPr lang="en-US" sz="2400" dirty="0">
                <a:solidFill>
                  <a:srgbClr val="FF3300"/>
                </a:solidFill>
                <a:latin typeface="Times New Roman" pitchFamily="18" charset="0"/>
              </a:rPr>
              <a:t>-13</a:t>
            </a:r>
          </a:p>
          <a:p>
            <a:r>
              <a:rPr lang="en-US" sz="2400" dirty="0">
                <a:latin typeface="Times New Roman" pitchFamily="18" charset="0"/>
              </a:rPr>
              <a:t>Now  </a:t>
            </a:r>
            <a:r>
              <a:rPr lang="en-US" sz="2400" dirty="0">
                <a:solidFill>
                  <a:srgbClr val="FF3300"/>
                </a:solidFill>
                <a:latin typeface="Times New Roman" pitchFamily="18" charset="0"/>
              </a:rPr>
              <a:t>-13</a:t>
            </a:r>
            <a:r>
              <a:rPr lang="en-US" sz="2400" dirty="0">
                <a:latin typeface="Times New Roman" pitchFamily="18" charset="0"/>
              </a:rPr>
              <a:t> in binary as recorded in an 8-bit register look like:</a:t>
            </a:r>
          </a:p>
          <a:p>
            <a:r>
              <a:rPr lang="en-US" sz="2400" dirty="0">
                <a:latin typeface="Times New Roman" pitchFamily="18" charset="0"/>
              </a:rPr>
              <a:t>          </a:t>
            </a:r>
            <a:r>
              <a:rPr lang="en-US" sz="2400" dirty="0">
                <a:solidFill>
                  <a:srgbClr val="FF3300"/>
                </a:solidFill>
                <a:latin typeface="Times New Roman" pitchFamily="18" charset="0"/>
              </a:rPr>
              <a:t>1  0001101</a:t>
            </a:r>
            <a:r>
              <a:rPr lang="en-US" sz="2400" dirty="0">
                <a:latin typeface="Times New Roman" pitchFamily="18" charset="0"/>
              </a:rPr>
              <a:t>        </a:t>
            </a:r>
            <a:r>
              <a:rPr lang="en-US" dirty="0">
                <a:latin typeface="Times New Roman" pitchFamily="18" charset="0"/>
                <a:sym typeface="Wingdings" pitchFamily="2" charset="2"/>
              </a:rPr>
              <a:t></a:t>
            </a:r>
            <a:r>
              <a:rPr lang="en-US" sz="2400" dirty="0">
                <a:latin typeface="Times New Roman" pitchFamily="18" charset="0"/>
              </a:rPr>
              <a:t> signed – magnitude form</a:t>
            </a:r>
          </a:p>
          <a:p>
            <a:r>
              <a:rPr lang="en-US" sz="2400" dirty="0">
                <a:latin typeface="Times New Roman" pitchFamily="18" charset="0"/>
              </a:rPr>
              <a:t>          </a:t>
            </a:r>
            <a:r>
              <a:rPr lang="en-US" sz="2400" dirty="0">
                <a:solidFill>
                  <a:srgbClr val="FF3300"/>
                </a:solidFill>
                <a:latin typeface="Times New Roman" pitchFamily="18" charset="0"/>
              </a:rPr>
              <a:t>1  1110010</a:t>
            </a:r>
            <a:r>
              <a:rPr lang="en-US" sz="2400" dirty="0">
                <a:latin typeface="Times New Roman" pitchFamily="18" charset="0"/>
              </a:rPr>
              <a:t>        </a:t>
            </a:r>
            <a:r>
              <a:rPr lang="en-US" dirty="0">
                <a:latin typeface="Times New Roman" pitchFamily="18" charset="0"/>
                <a:sym typeface="Wingdings" pitchFamily="2" charset="2"/>
              </a:rPr>
              <a:t></a:t>
            </a:r>
            <a:r>
              <a:rPr lang="en-US" sz="2400" dirty="0">
                <a:latin typeface="Times New Roman" pitchFamily="18" charset="0"/>
              </a:rPr>
              <a:t> signed – 1’s complement form</a:t>
            </a:r>
          </a:p>
          <a:p>
            <a:r>
              <a:rPr lang="en-US" dirty="0">
                <a:latin typeface="Times New Roman" pitchFamily="18" charset="0"/>
                <a:sym typeface="Wingdings" pitchFamily="2" charset="2"/>
              </a:rPr>
              <a:t>	</a:t>
            </a:r>
            <a:r>
              <a:rPr lang="en-US" sz="2400" dirty="0">
                <a:solidFill>
                  <a:srgbClr val="FF3300"/>
                </a:solidFill>
                <a:latin typeface="Times New Roman" pitchFamily="18" charset="0"/>
              </a:rPr>
              <a:t>1  1110011</a:t>
            </a:r>
            <a:r>
              <a:rPr lang="en-US" dirty="0">
                <a:latin typeface="Times New Roman" pitchFamily="18" charset="0"/>
                <a:sym typeface="Wingdings" pitchFamily="2" charset="2"/>
              </a:rPr>
              <a:t>      </a:t>
            </a:r>
            <a:r>
              <a:rPr lang="en-US" sz="2400" dirty="0">
                <a:latin typeface="Times New Roman" pitchFamily="18" charset="0"/>
              </a:rPr>
              <a:t> signed – 2’s complement form</a:t>
            </a:r>
            <a:endParaRPr lang="en-US" dirty="0"/>
          </a:p>
        </p:txBody>
      </p:sp>
    </p:spTree>
    <p:extLst>
      <p:ext uri="{BB962C8B-B14F-4D97-AF65-F5344CB8AC3E}">
        <p14:creationId xmlns:p14="http://schemas.microsoft.com/office/powerpoint/2010/main" val="2039343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5181600"/>
          </a:xfrm>
        </p:spPr>
        <p:txBody>
          <a:bodyPr>
            <a:normAutofit fontScale="92500"/>
          </a:bodyPr>
          <a:lstStyle/>
          <a:p>
            <a:pPr>
              <a:buFontTx/>
              <a:buChar char="•"/>
            </a:pPr>
            <a:r>
              <a:rPr lang="en-US" sz="3600" dirty="0"/>
              <a:t>Like ripple carry adder we need not to wait for the propagation of carries to get the sum. </a:t>
            </a:r>
          </a:p>
          <a:p>
            <a:pPr>
              <a:buFontTx/>
              <a:buChar char="•"/>
            </a:pPr>
            <a:r>
              <a:rPr lang="en-US" sz="3600" dirty="0" smtClean="0">
                <a:latin typeface="Times New Roman" pitchFamily="18" charset="0"/>
              </a:rPr>
              <a:t> </a:t>
            </a:r>
            <a:r>
              <a:rPr lang="en-US" dirty="0"/>
              <a:t>independent of n, </a:t>
            </a:r>
          </a:p>
          <a:p>
            <a:r>
              <a:rPr lang="en-US" dirty="0"/>
              <a:t>the n-bit addition process requires only four gate delays (against 2n)</a:t>
            </a:r>
          </a:p>
          <a:p>
            <a:pPr marL="457200" indent="-457200">
              <a:buFontTx/>
              <a:buChar char="•"/>
            </a:pPr>
            <a:r>
              <a:rPr lang="en-US" dirty="0"/>
              <a:t>C</a:t>
            </a:r>
            <a:r>
              <a:rPr lang="en-US" baseline="-25000" dirty="0"/>
              <a:t>i+1</a:t>
            </a:r>
            <a:r>
              <a:rPr lang="en-US" dirty="0"/>
              <a:t>-- in 3 Gates delay; S</a:t>
            </a:r>
            <a:r>
              <a:rPr lang="en-US" baseline="-25000" dirty="0"/>
              <a:t>i</a:t>
            </a:r>
            <a:r>
              <a:rPr lang="en-US" dirty="0"/>
              <a:t> – in 4 Gates delay irrespective of n. </a:t>
            </a:r>
            <a:r>
              <a:rPr lang="en-US" dirty="0">
                <a:solidFill>
                  <a:srgbClr val="0000FF"/>
                </a:solidFill>
              </a:rPr>
              <a:t>C</a:t>
            </a:r>
            <a:r>
              <a:rPr lang="en-US" baseline="-25000" dirty="0">
                <a:solidFill>
                  <a:srgbClr val="0000FF"/>
                </a:solidFill>
              </a:rPr>
              <a:t>1 </a:t>
            </a:r>
            <a:r>
              <a:rPr lang="en-US" dirty="0">
                <a:solidFill>
                  <a:srgbClr val="0000FF"/>
                </a:solidFill>
              </a:rPr>
              <a:t> in 3 gates delay,C</a:t>
            </a:r>
            <a:r>
              <a:rPr lang="en-US" baseline="-25000" dirty="0">
                <a:solidFill>
                  <a:srgbClr val="0000FF"/>
                </a:solidFill>
              </a:rPr>
              <a:t>2</a:t>
            </a:r>
            <a:r>
              <a:rPr lang="en-US" dirty="0">
                <a:solidFill>
                  <a:srgbClr val="0000FF"/>
                </a:solidFill>
              </a:rPr>
              <a:t> in 3 gates delay,C</a:t>
            </a:r>
            <a:r>
              <a:rPr lang="en-US" baseline="-25000" dirty="0">
                <a:solidFill>
                  <a:srgbClr val="0000FF"/>
                </a:solidFill>
              </a:rPr>
              <a:t>3 </a:t>
            </a:r>
            <a:r>
              <a:rPr lang="en-US" dirty="0">
                <a:solidFill>
                  <a:srgbClr val="0000FF"/>
                </a:solidFill>
              </a:rPr>
              <a:t>in 3 gates delay and so on. </a:t>
            </a:r>
          </a:p>
          <a:p>
            <a:pPr marL="457200" indent="-457200">
              <a:buFontTx/>
              <a:buChar char="•"/>
            </a:pPr>
            <a:r>
              <a:rPr lang="en-US" dirty="0">
                <a:solidFill>
                  <a:srgbClr val="FF0000"/>
                </a:solidFill>
              </a:rPr>
              <a:t>S</a:t>
            </a:r>
            <a:r>
              <a:rPr lang="en-US" baseline="-25000" dirty="0">
                <a:solidFill>
                  <a:srgbClr val="FF0000"/>
                </a:solidFill>
              </a:rPr>
              <a:t>0</a:t>
            </a:r>
            <a:r>
              <a:rPr lang="en-US" dirty="0">
                <a:solidFill>
                  <a:srgbClr val="FF0000"/>
                </a:solidFill>
              </a:rPr>
              <a:t> in 4 gates delay, S</a:t>
            </a:r>
            <a:r>
              <a:rPr lang="en-US" baseline="-25000" dirty="0">
                <a:solidFill>
                  <a:srgbClr val="FF0000"/>
                </a:solidFill>
              </a:rPr>
              <a:t>1</a:t>
            </a:r>
            <a:r>
              <a:rPr lang="en-US" dirty="0">
                <a:solidFill>
                  <a:srgbClr val="FF0000"/>
                </a:solidFill>
              </a:rPr>
              <a:t> in 4 gates delay, S</a:t>
            </a:r>
            <a:r>
              <a:rPr lang="en-US" baseline="-25000" dirty="0">
                <a:solidFill>
                  <a:srgbClr val="FF0000"/>
                </a:solidFill>
              </a:rPr>
              <a:t>2</a:t>
            </a:r>
            <a:r>
              <a:rPr lang="en-US" dirty="0">
                <a:solidFill>
                  <a:srgbClr val="FF0000"/>
                </a:solidFill>
              </a:rPr>
              <a:t> in 4 gates delay and so on</a:t>
            </a:r>
            <a:r>
              <a:rPr lang="en-US" dirty="0">
                <a:solidFill>
                  <a:srgbClr val="0000FF"/>
                </a:solidFill>
              </a:rPr>
              <a:t>.</a:t>
            </a:r>
            <a:endParaRPr lang="en-US" baseline="-25000" dirty="0">
              <a:solidFill>
                <a:srgbClr val="0000FF"/>
              </a:solidFill>
            </a:endParaRPr>
          </a:p>
          <a:p>
            <a:pPr>
              <a:buFontTx/>
              <a:buChar char="•"/>
            </a:pPr>
            <a:endParaRPr lang="en-US" dirty="0"/>
          </a:p>
          <a:p>
            <a:endParaRPr lang="en-US" dirty="0">
              <a:latin typeface="Times New Roman" pitchFamily="18" charset="0"/>
              <a:cs typeface="Times New Roman" pitchFamily="18" charset="0"/>
            </a:endParaRPr>
          </a:p>
          <a:p>
            <a:pPr>
              <a:buNone/>
            </a:pPr>
            <a:endParaRPr lang="en-US" dirty="0">
              <a:latin typeface="Times New Roman" pitchFamily="18" charset="0"/>
              <a:cs typeface="Times New Roman" pitchFamily="18" charset="0"/>
            </a:endParaRPr>
          </a:p>
          <a:p>
            <a:pPr>
              <a:buNone/>
            </a:pP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8077200" y="152400"/>
            <a:ext cx="1066800" cy="998220"/>
          </a:xfrm>
          <a:prstGeom prst="rect">
            <a:avLst/>
          </a:prstGeom>
          <a:noFill/>
          <a:ln w="9525">
            <a:noFill/>
            <a:miter lim="800000"/>
            <a:headEnd/>
            <a:tailEnd/>
          </a:ln>
          <a:effectLst/>
        </p:spPr>
      </p:pic>
      <p:sp>
        <p:nvSpPr>
          <p:cNvPr id="4" name="Title 1"/>
          <p:cNvSpPr>
            <a:spLocks noGrp="1"/>
          </p:cNvSpPr>
          <p:nvPr>
            <p:ph type="title"/>
          </p:nvPr>
        </p:nvSpPr>
        <p:spPr>
          <a:xfrm>
            <a:off x="228600" y="152400"/>
            <a:ext cx="7772400" cy="914400"/>
          </a:xfrm>
        </p:spPr>
        <p:txBody>
          <a:bodyPr>
            <a:normAutofit/>
          </a:bodyPr>
          <a:lstStyle/>
          <a:p>
            <a:pPr algn="l"/>
            <a:r>
              <a:rPr lang="en-US" dirty="0">
                <a:solidFill>
                  <a:srgbClr val="C00000"/>
                </a:solidFill>
              </a:rPr>
              <a:t>4-bit Carry Look-ahead Adder</a:t>
            </a:r>
            <a:endParaRPr lang="en-US" dirty="0"/>
          </a:p>
        </p:txBody>
      </p:sp>
    </p:spTree>
    <p:extLst>
      <p:ext uri="{BB962C8B-B14F-4D97-AF65-F5344CB8AC3E}">
        <p14:creationId xmlns:p14="http://schemas.microsoft.com/office/powerpoint/2010/main" val="2020310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a:t>Binary Parallel Adder/</a:t>
            </a:r>
            <a:r>
              <a:rPr lang="en-US" b="1" dirty="0" err="1"/>
              <a:t>Subtractor</a:t>
            </a:r>
            <a:r>
              <a:rPr lang="en-US" b="1" dirty="0"/>
              <a:t>: </a:t>
            </a:r>
            <a:r>
              <a:rPr lang="en-US" dirty="0"/>
              <a:t/>
            </a:r>
            <a:br>
              <a:rPr lang="en-US" dirty="0"/>
            </a:br>
            <a:endParaRPr lang="en-US" dirty="0"/>
          </a:p>
        </p:txBody>
      </p:sp>
      <p:sp>
        <p:nvSpPr>
          <p:cNvPr id="3" name="Content Placeholder 2"/>
          <p:cNvSpPr>
            <a:spLocks noGrp="1"/>
          </p:cNvSpPr>
          <p:nvPr>
            <p:ph sz="quarter" idx="1"/>
          </p:nvPr>
        </p:nvSpPr>
        <p:spPr>
          <a:xfrm>
            <a:off x="457200" y="609600"/>
            <a:ext cx="8229600" cy="5516563"/>
          </a:xfrm>
        </p:spPr>
        <p:txBody>
          <a:bodyPr/>
          <a:lstStyle/>
          <a:p>
            <a:pPr>
              <a:lnSpc>
                <a:spcPct val="110000"/>
              </a:lnSpc>
            </a:pPr>
            <a:r>
              <a:rPr lang="en-US" sz="3500" b="0" dirty="0">
                <a:effectLst/>
                <a:latin typeface="Times New Roman" pitchFamily="18" charset="0"/>
                <a:cs typeface="Times New Roman" pitchFamily="18" charset="0"/>
              </a:rPr>
              <a:t>The addition and subtraction operations can be done using an Adder-</a:t>
            </a:r>
            <a:r>
              <a:rPr lang="en-US" sz="3500" b="0" dirty="0" err="1">
                <a:effectLst/>
                <a:latin typeface="Times New Roman" pitchFamily="18" charset="0"/>
                <a:cs typeface="Times New Roman" pitchFamily="18" charset="0"/>
              </a:rPr>
              <a:t>Subtractor</a:t>
            </a:r>
            <a:r>
              <a:rPr lang="en-US" sz="3500" b="0" dirty="0">
                <a:effectLst/>
                <a:latin typeface="Times New Roman" pitchFamily="18" charset="0"/>
                <a:cs typeface="Times New Roman" pitchFamily="18" charset="0"/>
              </a:rPr>
              <a:t> circuit. </a:t>
            </a:r>
          </a:p>
          <a:p>
            <a:pPr>
              <a:lnSpc>
                <a:spcPct val="110000"/>
              </a:lnSpc>
            </a:pPr>
            <a:r>
              <a:rPr lang="en-US" sz="3500" b="0" dirty="0">
                <a:effectLst/>
                <a:latin typeface="Times New Roman" pitchFamily="18" charset="0"/>
                <a:cs typeface="Times New Roman" pitchFamily="18" charset="0"/>
              </a:rPr>
              <a:t>The figure shows the logic diagram of a 4-bit Adder-</a:t>
            </a:r>
            <a:r>
              <a:rPr lang="en-US" sz="3500" b="0" dirty="0" err="1">
                <a:effectLst/>
                <a:latin typeface="Times New Roman" pitchFamily="18" charset="0"/>
                <a:cs typeface="Times New Roman" pitchFamily="18" charset="0"/>
              </a:rPr>
              <a:t>Subtractor</a:t>
            </a:r>
            <a:r>
              <a:rPr lang="en-US" sz="3500" b="0" dirty="0">
                <a:effectLst/>
                <a:latin typeface="Times New Roman" pitchFamily="18" charset="0"/>
                <a:cs typeface="Times New Roman" pitchFamily="18" charset="0"/>
              </a:rPr>
              <a:t> circuit.</a:t>
            </a:r>
          </a:p>
          <a:p>
            <a:endParaRPr lang="en-US" dirty="0"/>
          </a:p>
        </p:txBody>
      </p:sp>
      <p:pic>
        <p:nvPicPr>
          <p:cNvPr id="4" name="Picture 3"/>
          <p:cNvPicPr/>
          <p:nvPr/>
        </p:nvPicPr>
        <p:blipFill>
          <a:blip r:embed="rId2"/>
          <a:srcRect/>
          <a:stretch>
            <a:fillRect/>
          </a:stretch>
        </p:blipFill>
        <p:spPr bwMode="auto">
          <a:xfrm>
            <a:off x="228600" y="3124200"/>
            <a:ext cx="8686800" cy="3733800"/>
          </a:xfrm>
          <a:prstGeom prst="rect">
            <a:avLst/>
          </a:prstGeom>
          <a:noFill/>
          <a:ln w="9525">
            <a:noFill/>
            <a:miter lim="800000"/>
            <a:headEnd/>
            <a:tailEnd/>
          </a:ln>
        </p:spPr>
      </p:pic>
    </p:spTree>
    <p:extLst>
      <p:ext uri="{BB962C8B-B14F-4D97-AF65-F5344CB8AC3E}">
        <p14:creationId xmlns:p14="http://schemas.microsoft.com/office/powerpoint/2010/main" val="1079453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Binary Parallel Adder/</a:t>
            </a:r>
            <a:r>
              <a:rPr lang="en-US" b="1" dirty="0" err="1"/>
              <a:t>Subtractor</a:t>
            </a:r>
            <a:r>
              <a:rPr lang="en-US" b="1" dirty="0"/>
              <a:t>: </a:t>
            </a:r>
            <a:r>
              <a:rPr lang="en-US" dirty="0"/>
              <a:t/>
            </a:r>
            <a:br>
              <a:rPr lang="en-US" dirty="0"/>
            </a:br>
            <a:endParaRPr lang="en-US" dirty="0"/>
          </a:p>
        </p:txBody>
      </p:sp>
      <p:sp>
        <p:nvSpPr>
          <p:cNvPr id="3" name="Content Placeholder 2"/>
          <p:cNvSpPr>
            <a:spLocks noGrp="1"/>
          </p:cNvSpPr>
          <p:nvPr>
            <p:ph sz="quarter" idx="1"/>
          </p:nvPr>
        </p:nvSpPr>
        <p:spPr>
          <a:xfrm>
            <a:off x="457200" y="1143000"/>
            <a:ext cx="7467600" cy="5330952"/>
          </a:xfrm>
        </p:spPr>
        <p:txBody>
          <a:bodyPr>
            <a:noAutofit/>
          </a:bodyPr>
          <a:lstStyle/>
          <a:p>
            <a:pPr>
              <a:lnSpc>
                <a:spcPct val="110000"/>
              </a:lnSpc>
            </a:pPr>
            <a:r>
              <a:rPr lang="en-US" sz="3500" b="0" dirty="0">
                <a:effectLst/>
                <a:latin typeface="Times New Roman" pitchFamily="18" charset="0"/>
                <a:cs typeface="Times New Roman" pitchFamily="18" charset="0"/>
              </a:rPr>
              <a:t>The circuit has a mode control signal M which determines if the circuit is to operate as an  adder or a </a:t>
            </a:r>
            <a:r>
              <a:rPr lang="en-US" sz="3500" b="0" dirty="0" err="1">
                <a:effectLst/>
                <a:latin typeface="Times New Roman" pitchFamily="18" charset="0"/>
                <a:cs typeface="Times New Roman" pitchFamily="18" charset="0"/>
              </a:rPr>
              <a:t>subtractor</a:t>
            </a:r>
            <a:r>
              <a:rPr lang="en-US" sz="3500" b="0" dirty="0">
                <a:effectLst/>
                <a:latin typeface="Times New Roman" pitchFamily="18" charset="0"/>
                <a:cs typeface="Times New Roman" pitchFamily="18" charset="0"/>
              </a:rPr>
              <a:t>. </a:t>
            </a:r>
          </a:p>
          <a:p>
            <a:pPr>
              <a:lnSpc>
                <a:spcPct val="110000"/>
              </a:lnSpc>
            </a:pPr>
            <a:r>
              <a:rPr lang="en-US" sz="3500" b="0" dirty="0">
                <a:effectLst/>
                <a:latin typeface="Times New Roman" pitchFamily="18" charset="0"/>
                <a:cs typeface="Times New Roman" pitchFamily="18" charset="0"/>
              </a:rPr>
              <a:t>Each XOR gate receives input M and one of the inputs of B, i.e., Bi. To understand the behavior of XOR gate consider its truth table given below. </a:t>
            </a:r>
          </a:p>
          <a:p>
            <a:pPr>
              <a:lnSpc>
                <a:spcPct val="110000"/>
              </a:lnSpc>
            </a:pPr>
            <a:endParaRPr lang="en-US" sz="3500" b="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874952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b="0" dirty="0">
                <a:effectLst/>
                <a:latin typeface="Times New Roman" pitchFamily="18" charset="0"/>
                <a:cs typeface="Times New Roman" pitchFamily="18" charset="0"/>
              </a:rPr>
              <a:t>If one input of XOR gate is  zero then the output of XOR will be same as the second input. While if one input of  XOR gate is one then the output of XOR will be complement of the second input.</a:t>
            </a:r>
            <a:endParaRPr lang="en-US" dirty="0"/>
          </a:p>
        </p:txBody>
      </p:sp>
    </p:spTree>
    <p:extLst>
      <p:ext uri="{BB962C8B-B14F-4D97-AF65-F5344CB8AC3E}">
        <p14:creationId xmlns:p14="http://schemas.microsoft.com/office/powerpoint/2010/main" val="1405217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Binary Parallel Adder/</a:t>
            </a:r>
            <a:r>
              <a:rPr lang="en-US" b="1" dirty="0" err="1"/>
              <a:t>Subtractor</a:t>
            </a:r>
            <a:r>
              <a:rPr lang="en-US" b="1" dirty="0"/>
              <a:t>: </a:t>
            </a:r>
            <a:r>
              <a:rPr lang="en-US" dirty="0"/>
              <a:t/>
            </a:r>
            <a:br>
              <a:rPr lang="en-US" dirty="0"/>
            </a:br>
            <a:endParaRPr lang="en-US" dirty="0"/>
          </a:p>
        </p:txBody>
      </p:sp>
      <p:sp>
        <p:nvSpPr>
          <p:cNvPr id="3" name="Content Placeholder 2"/>
          <p:cNvSpPr>
            <a:spLocks noGrp="1"/>
          </p:cNvSpPr>
          <p:nvPr>
            <p:ph sz="quarter" idx="1"/>
          </p:nvPr>
        </p:nvSpPr>
        <p:spPr/>
        <p:txBody>
          <a:bodyPr>
            <a:noAutofit/>
          </a:bodyPr>
          <a:lstStyle/>
          <a:p>
            <a:pPr algn="just"/>
            <a:r>
              <a:rPr lang="en-US" b="0" dirty="0">
                <a:effectLst/>
                <a:latin typeface="Times New Roman" pitchFamily="18" charset="0"/>
                <a:cs typeface="Times New Roman" pitchFamily="18" charset="0"/>
              </a:rPr>
              <a:t>So when M = 0, the output of XOR gate will be Bi ⊕ 0 = Bi. If the full adders receive the value of B, and the input carry C0 is 0, the circuit performs A plus B.  </a:t>
            </a:r>
          </a:p>
          <a:p>
            <a:pPr algn="just"/>
            <a:r>
              <a:rPr lang="en-US" b="0" dirty="0">
                <a:effectLst/>
                <a:latin typeface="Times New Roman" pitchFamily="18" charset="0"/>
                <a:cs typeface="Times New Roman" pitchFamily="18" charset="0"/>
              </a:rPr>
              <a:t>When M = 1, the output of XOR gate will be Bi ⊕ 1 = Bi.  If the full adders receive the  value of B’, and the input carry C0 is 1, the circuit performs A plus 1’s complement of B  plus 1, which is equal to A minus B.</a:t>
            </a:r>
          </a:p>
          <a:p>
            <a:pPr algn="just"/>
            <a:endParaRPr lang="en-US" b="0" dirty="0">
              <a:effectLst/>
              <a:latin typeface="Times New Roman" pitchFamily="18" charset="0"/>
              <a:cs typeface="Times New Roman" pitchFamily="18" charset="0"/>
            </a:endParaRPr>
          </a:p>
        </p:txBody>
      </p:sp>
    </p:spTree>
    <p:extLst>
      <p:ext uri="{BB962C8B-B14F-4D97-AF65-F5344CB8AC3E}">
        <p14:creationId xmlns:p14="http://schemas.microsoft.com/office/powerpoint/2010/main" val="2580248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4000" dirty="0">
                <a:solidFill>
                  <a:srgbClr val="C00000"/>
                </a:solidFill>
              </a:rPr>
              <a:t>Multiplication of Positive </a:t>
            </a:r>
            <a:r>
              <a:rPr lang="en-US" altLang="en-US" sz="4000" dirty="0" smtClean="0">
                <a:solidFill>
                  <a:srgbClr val="C00000"/>
                </a:solidFill>
              </a:rPr>
              <a:t>Numbers</a:t>
            </a:r>
            <a:r>
              <a:rPr lang="en-US" altLang="en-US" sz="4000" dirty="0">
                <a:solidFill>
                  <a:srgbClr val="C00000"/>
                </a:solidFill>
              </a:rPr>
              <a:t/>
            </a:r>
            <a:br>
              <a:rPr lang="en-US" altLang="en-US" sz="4000" dirty="0">
                <a:solidFill>
                  <a:srgbClr val="C00000"/>
                </a:solidFill>
              </a:rPr>
            </a:br>
            <a:r>
              <a:rPr lang="en-US" altLang="en-US" sz="4000" dirty="0">
                <a:solidFill>
                  <a:srgbClr val="C00000"/>
                </a:solidFill>
              </a:rPr>
              <a:t>Binary Multiplier</a:t>
            </a:r>
          </a:p>
        </p:txBody>
      </p:sp>
      <p:sp>
        <p:nvSpPr>
          <p:cNvPr id="3" name="Content Placeholder 2"/>
          <p:cNvSpPr>
            <a:spLocks noGrp="1"/>
          </p:cNvSpPr>
          <p:nvPr>
            <p:ph idx="1"/>
          </p:nvPr>
        </p:nvSpPr>
        <p:spPr/>
        <p:txBody>
          <a:bodyPr>
            <a:normAutofit fontScale="92500" lnSpcReduction="20000"/>
          </a:bodyPr>
          <a:lstStyle/>
          <a:p>
            <a:pPr algn="just"/>
            <a:r>
              <a:rPr lang="en-US" sz="2800" dirty="0">
                <a:latin typeface="Times New Roman" pitchFamily="18" charset="0"/>
                <a:cs typeface="Times New Roman" pitchFamily="18" charset="0"/>
              </a:rPr>
              <a:t>Multiplication of binary numbers is performed in the same way as with decimal numbers.  The multiplicand is multiplied by each bit of the multiplier, starting from the least significant bit. </a:t>
            </a:r>
          </a:p>
          <a:p>
            <a:pPr algn="just"/>
            <a:r>
              <a:rPr lang="en-US" sz="2800" dirty="0">
                <a:latin typeface="Times New Roman" pitchFamily="18" charset="0"/>
                <a:cs typeface="Times New Roman" pitchFamily="18" charset="0"/>
              </a:rPr>
              <a:t>The result of each such multiplication forms a partial product. Successive partial products are shifted one bit to the left.</a:t>
            </a:r>
          </a:p>
          <a:p>
            <a:pPr algn="just"/>
            <a:r>
              <a:rPr lang="en-US" sz="2800" dirty="0">
                <a:latin typeface="Times New Roman" pitchFamily="18" charset="0"/>
                <a:cs typeface="Times New Roman" pitchFamily="18" charset="0"/>
              </a:rPr>
              <a:t>The product is obtained by adding these shifted partial products. </a:t>
            </a:r>
          </a:p>
          <a:p>
            <a:pPr algn="just"/>
            <a:r>
              <a:rPr lang="en-US" sz="2800" dirty="0">
                <a:latin typeface="Times New Roman" pitchFamily="18" charset="0"/>
                <a:cs typeface="Times New Roman" pitchFamily="18" charset="0"/>
              </a:rPr>
              <a:t>Example 1: Consider multiplication of two numbers, say A and B (2 bits each),</a:t>
            </a:r>
          </a:p>
          <a:p>
            <a:pPr algn="just"/>
            <a:r>
              <a:rPr lang="en-US" sz="2800" dirty="0">
                <a:latin typeface="Times New Roman" pitchFamily="18" charset="0"/>
                <a:cs typeface="Times New Roman" pitchFamily="18" charset="0"/>
              </a:rPr>
              <a:t> C = A x B. </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600201"/>
            <a:ext cx="8229600" cy="1295400"/>
          </a:xfrm>
        </p:spPr>
        <p:txBody>
          <a:bodyPr>
            <a:normAutofit/>
          </a:bodyPr>
          <a:lstStyle/>
          <a:p>
            <a:pPr>
              <a:buFontTx/>
              <a:buChar char="•"/>
            </a:pPr>
            <a:r>
              <a:rPr lang="en-US" sz="2800" dirty="0"/>
              <a:t>Unsigned number multiplication</a:t>
            </a:r>
          </a:p>
          <a:p>
            <a:r>
              <a:rPr lang="en-US" sz="2800" dirty="0"/>
              <a:t>  two n-bit numbers; 2n-bit result</a:t>
            </a:r>
          </a:p>
          <a:p>
            <a:pPr algn="just">
              <a:buNone/>
            </a:pPr>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srcRect/>
          <a:stretch>
            <a:fillRect/>
          </a:stretch>
        </p:blipFill>
        <p:spPr bwMode="auto">
          <a:xfrm>
            <a:off x="1676400" y="3048000"/>
            <a:ext cx="4343400" cy="25146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143000"/>
            <a:ext cx="8229600" cy="5181599"/>
          </a:xfrm>
        </p:spPr>
        <p:txBody>
          <a:bodyPr>
            <a:normAutofit/>
          </a:bodyPr>
          <a:lstStyle/>
          <a:p>
            <a:pPr lvl="0" algn="just"/>
            <a:r>
              <a:rPr lang="en-US" sz="2800" dirty="0">
                <a:latin typeface="Times New Roman" pitchFamily="18" charset="0"/>
                <a:cs typeface="Times New Roman" pitchFamily="18" charset="0"/>
              </a:rPr>
              <a:t>The first partial product is formed by multiplying the B1B0 by A0. The multiplication of two bits such as A0 and B0 produces a 1 if both bits are 1; otherwise it produces a 0 like an AND operation. So the partial products can be implemented with AND gates. </a:t>
            </a:r>
          </a:p>
          <a:p>
            <a:pPr algn="just"/>
            <a:r>
              <a:rPr lang="en-US" sz="2800" dirty="0">
                <a:latin typeface="Times New Roman" pitchFamily="18" charset="0"/>
                <a:cs typeface="Times New Roman" pitchFamily="18" charset="0"/>
              </a:rPr>
              <a:t>The second partial product is formed by multiplying the B1B0 by A1 and is shifted one position to the left.</a:t>
            </a:r>
          </a:p>
          <a:p>
            <a:pPr algn="just"/>
            <a:r>
              <a:rPr lang="en-US" sz="2800" dirty="0">
                <a:latin typeface="Times New Roman" pitchFamily="18" charset="0"/>
                <a:cs typeface="Times New Roman" pitchFamily="18" charset="0"/>
              </a:rPr>
              <a:t>The two partial products are added with two half adders (HA). Usually there are more bits in the partial products, and then it will be necessary to use FAs. </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143001"/>
            <a:ext cx="8229600" cy="1600199"/>
          </a:xfrm>
        </p:spPr>
        <p:txBody>
          <a:bodyPr>
            <a:normAutofit/>
          </a:bodyPr>
          <a:lstStyle/>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4438650" y="1219201"/>
            <a:ext cx="4400550" cy="5105400"/>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381000" y="1828800"/>
            <a:ext cx="3505200" cy="2057400"/>
          </a:xfrm>
          <a:prstGeom prst="rect">
            <a:avLst/>
          </a:prstGeom>
          <a:noFill/>
          <a:ln w="9525">
            <a:noFill/>
            <a:miter lim="800000"/>
            <a:headEnd/>
            <a:tailEnd/>
          </a:ln>
          <a:effectLst/>
        </p:spPr>
      </p:pic>
      <p:pic>
        <p:nvPicPr>
          <p:cNvPr id="8" name="Picture 7" descr="pngfind.com-kingpin-png-4152286 (1).png"/>
          <p:cNvPicPr>
            <a:picLocks noChangeAspect="1"/>
          </p:cNvPicPr>
          <p:nvPr/>
        </p:nvPicPr>
        <p:blipFill>
          <a:blip r:embed="rId4" cstate="print"/>
          <a:stretch>
            <a:fillRect/>
          </a:stretch>
        </p:blipFill>
        <p:spPr>
          <a:xfrm>
            <a:off x="7655625" y="0"/>
            <a:ext cx="1488375" cy="651164"/>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C00000"/>
                </a:solidFill>
              </a:rPr>
              <a:t>Binary Multiplier</a:t>
            </a:r>
            <a:endParaRPr lang="en-US" dirty="0">
              <a:solidFill>
                <a:srgbClr val="C00000"/>
              </a:solidFill>
            </a:endParaRPr>
          </a:p>
        </p:txBody>
      </p:sp>
      <p:pic>
        <p:nvPicPr>
          <p:cNvPr id="4098" name="Picture 2"/>
          <p:cNvPicPr>
            <a:picLocks noGrp="1" noChangeAspect="1" noChangeArrowheads="1"/>
          </p:cNvPicPr>
          <p:nvPr>
            <p:ph idx="1"/>
          </p:nvPr>
        </p:nvPicPr>
        <p:blipFill>
          <a:blip r:embed="rId2"/>
          <a:srcRect/>
          <a:stretch>
            <a:fillRect/>
          </a:stretch>
        </p:blipFill>
        <p:spPr bwMode="auto">
          <a:xfrm>
            <a:off x="2709862" y="1696244"/>
            <a:ext cx="3724275" cy="4333875"/>
          </a:xfrm>
          <a:prstGeom prst="rect">
            <a:avLst/>
          </a:prstGeom>
          <a:noFill/>
          <a:ln w="9525">
            <a:noFill/>
            <a:miter lim="800000"/>
            <a:headEnd/>
            <a:tailEnd/>
          </a:ln>
          <a:effectLst/>
        </p:spPr>
      </p:pic>
      <p:pic>
        <p:nvPicPr>
          <p:cNvPr id="5" name="Picture 4"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6978" name="Picture 2"/>
          <p:cNvPicPr>
            <a:picLocks noGrp="1" noChangeAspect="1" noChangeArrowheads="1"/>
          </p:cNvPicPr>
          <p:nvPr>
            <p:ph sz="quarter" idx="1"/>
          </p:nvPr>
        </p:nvPicPr>
        <p:blipFill>
          <a:blip r:embed="rId2"/>
          <a:srcRect/>
          <a:stretch>
            <a:fillRect/>
          </a:stretch>
        </p:blipFill>
        <p:spPr bwMode="auto">
          <a:xfrm>
            <a:off x="685800" y="1600200"/>
            <a:ext cx="7315200" cy="4873625"/>
          </a:xfrm>
          <a:prstGeom prst="rect">
            <a:avLst/>
          </a:prstGeom>
          <a:noFill/>
          <a:ln w="9525">
            <a:noFill/>
            <a:miter lim="800000"/>
            <a:headEnd/>
            <a:tailEnd/>
          </a:ln>
          <a:effectLst/>
        </p:spPr>
      </p:pic>
    </p:spTree>
    <p:extLst>
      <p:ext uri="{BB962C8B-B14F-4D97-AF65-F5344CB8AC3E}">
        <p14:creationId xmlns:p14="http://schemas.microsoft.com/office/powerpoint/2010/main" val="4186360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C00000"/>
                </a:solidFill>
              </a:rPr>
              <a:t>Binary Multiplier</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457200" y="2053579"/>
            <a:ext cx="8229600" cy="3619205"/>
          </a:xfrm>
          <a:prstGeom prst="rect">
            <a:avLst/>
          </a:prstGeom>
          <a:noFill/>
          <a:ln w="9525">
            <a:noFill/>
            <a:miter lim="800000"/>
            <a:headEnd/>
            <a:tailEnd/>
          </a:ln>
          <a:effectLst/>
        </p:spPr>
      </p:pic>
      <p:pic>
        <p:nvPicPr>
          <p:cNvPr id="5" name="Picture 4"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Binary Multiplier</a:t>
            </a:r>
          </a:p>
        </p:txBody>
      </p:sp>
      <p:sp>
        <p:nvSpPr>
          <p:cNvPr id="3" name="Content Placeholder 2"/>
          <p:cNvSpPr>
            <a:spLocks noGrp="1"/>
          </p:cNvSpPr>
          <p:nvPr>
            <p:ph idx="1"/>
          </p:nvPr>
        </p:nvSpPr>
        <p:spPr>
          <a:xfrm>
            <a:off x="457200" y="1143000"/>
            <a:ext cx="8229600" cy="5181599"/>
          </a:xfrm>
        </p:spPr>
        <p:txBody>
          <a:bodyPr>
            <a:normAutofit/>
          </a:bodyPr>
          <a:lstStyle/>
          <a:p>
            <a:pPr algn="just"/>
            <a:r>
              <a:rPr lang="en-US" sz="2800" dirty="0">
                <a:latin typeface="Times New Roman" pitchFamily="18" charset="0"/>
                <a:cs typeface="Times New Roman" pitchFamily="18" charset="0"/>
              </a:rPr>
              <a:t>The least significant bit of the product does not have to go through an adder, since it is formed by the output of the first AND gate as shown in the Figure.</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Example</a:t>
            </a:r>
            <a:endParaRPr lang="en-US" dirty="0">
              <a:solidFill>
                <a:srgbClr val="C00000"/>
              </a:solidFill>
            </a:endParaRPr>
          </a:p>
        </p:txBody>
      </p:sp>
      <p:sp>
        <p:nvSpPr>
          <p:cNvPr id="3" name="Content Placeholder 2"/>
          <p:cNvSpPr>
            <a:spLocks noGrp="1"/>
          </p:cNvSpPr>
          <p:nvPr>
            <p:ph idx="1"/>
          </p:nvPr>
        </p:nvSpPr>
        <p:spPr/>
        <p:txBody>
          <a:bodyPr/>
          <a:lstStyle/>
          <a:p>
            <a:pPr lvl="1">
              <a:buNone/>
            </a:pPr>
            <a:r>
              <a:rPr lang="en-US" dirty="0" smtClean="0"/>
              <a:t>	   	B</a:t>
            </a:r>
            <a:r>
              <a:rPr lang="en-US" baseline="-25000" dirty="0" smtClean="0"/>
              <a:t>3</a:t>
            </a:r>
            <a:r>
              <a:rPr lang="en-US" dirty="0" smtClean="0"/>
              <a:t>  B</a:t>
            </a:r>
            <a:r>
              <a:rPr lang="en-US" baseline="-25000" dirty="0" smtClean="0"/>
              <a:t>2</a:t>
            </a:r>
            <a:r>
              <a:rPr lang="en-US" dirty="0" smtClean="0"/>
              <a:t>  B</a:t>
            </a:r>
            <a:r>
              <a:rPr lang="en-US" baseline="-25000" dirty="0" smtClean="0"/>
              <a:t>1</a:t>
            </a:r>
            <a:r>
              <a:rPr lang="en-US" dirty="0" smtClean="0"/>
              <a:t>  B</a:t>
            </a:r>
            <a:r>
              <a:rPr lang="en-US" baseline="-25000" dirty="0" smtClean="0"/>
              <a:t>0</a:t>
            </a:r>
          </a:p>
          <a:p>
            <a:pPr lvl="1">
              <a:buNone/>
            </a:pPr>
            <a:r>
              <a:rPr lang="en-US" dirty="0" smtClean="0"/>
              <a:t>	   	 1    1   0   1			1    3</a:t>
            </a:r>
          </a:p>
          <a:p>
            <a:pPr lvl="1">
              <a:buNone/>
            </a:pPr>
            <a:r>
              <a:rPr lang="en-US" dirty="0" smtClean="0"/>
              <a:t>  *                    1   1   0		   *            6</a:t>
            </a:r>
          </a:p>
          <a:p>
            <a:pPr lvl="1">
              <a:buNone/>
            </a:pPr>
            <a:r>
              <a:rPr lang="en-US" dirty="0" smtClean="0"/>
              <a:t>	  		 0    0   0   0   A</a:t>
            </a:r>
            <a:r>
              <a:rPr lang="en-US" baseline="-25000" dirty="0" smtClean="0"/>
              <a:t>0</a:t>
            </a:r>
            <a:r>
              <a:rPr lang="en-US" dirty="0" smtClean="0"/>
              <a:t>		1    8</a:t>
            </a:r>
            <a:endParaRPr lang="en-US" baseline="-25000" dirty="0" smtClean="0"/>
          </a:p>
          <a:p>
            <a:pPr lvl="1">
              <a:buNone/>
            </a:pPr>
            <a:r>
              <a:rPr lang="en-US" dirty="0" smtClean="0"/>
              <a:t> +		       1   1    0   1	A</a:t>
            </a:r>
            <a:r>
              <a:rPr lang="en-US" baseline="-25000" dirty="0" smtClean="0"/>
              <a:t>1</a:t>
            </a:r>
            <a:r>
              <a:rPr lang="en-US" dirty="0" smtClean="0"/>
              <a:t>		6</a:t>
            </a:r>
            <a:endParaRPr lang="en-US" baseline="-25000" dirty="0" smtClean="0"/>
          </a:p>
          <a:p>
            <a:pPr lvl="1">
              <a:buNone/>
            </a:pPr>
            <a:r>
              <a:rPr lang="en-US" dirty="0" smtClean="0"/>
              <a:t>		       1   1    0   1   0			7    8</a:t>
            </a:r>
          </a:p>
          <a:p>
            <a:pPr lvl="1">
              <a:buNone/>
            </a:pPr>
            <a:r>
              <a:rPr lang="en-US" dirty="0" smtClean="0"/>
              <a:t> +		  1   1   0    1		A</a:t>
            </a:r>
            <a:r>
              <a:rPr lang="en-US" baseline="-25000" dirty="0" smtClean="0"/>
              <a:t>2</a:t>
            </a:r>
          </a:p>
          <a:p>
            <a:pPr lvl="1">
              <a:buNone/>
            </a:pPr>
            <a:r>
              <a:rPr lang="en-US" dirty="0" smtClean="0"/>
              <a:t> 1    0   0   1    1   1   0</a:t>
            </a:r>
          </a:p>
          <a:p>
            <a:pPr lvl="1">
              <a:buNone/>
            </a:pPr>
            <a:endParaRPr lang="en-US" dirty="0"/>
          </a:p>
        </p:txBody>
      </p:sp>
      <p:cxnSp>
        <p:nvCxnSpPr>
          <p:cNvPr id="5" name="Straight Connector 4"/>
          <p:cNvCxnSpPr/>
          <p:nvPr/>
        </p:nvCxnSpPr>
        <p:spPr>
          <a:xfrm>
            <a:off x="838200" y="3124200"/>
            <a:ext cx="3200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62000" y="4191000"/>
            <a:ext cx="327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000" y="5180012"/>
            <a:ext cx="3276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2600" y="3124200"/>
            <a:ext cx="1676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62600" y="4189412"/>
            <a:ext cx="16764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altLang="en-US" sz="4000" dirty="0" smtClean="0">
                <a:solidFill>
                  <a:srgbClr val="C00000"/>
                </a:solidFill>
              </a:rPr>
              <a:t>Multiplication of Positive Numbers: </a:t>
            </a:r>
            <a:br>
              <a:rPr lang="en-US" altLang="en-US" sz="4000" dirty="0" smtClean="0">
                <a:solidFill>
                  <a:srgbClr val="C00000"/>
                </a:solidFill>
              </a:rPr>
            </a:br>
            <a:r>
              <a:rPr lang="en-US" altLang="en-US" sz="4000" dirty="0" smtClean="0">
                <a:solidFill>
                  <a:srgbClr val="C00000"/>
                </a:solidFill>
              </a:rPr>
              <a:t>Shift-and-Add </a:t>
            </a:r>
            <a:r>
              <a:rPr lang="en-US" altLang="en-US" sz="4000" dirty="0">
                <a:solidFill>
                  <a:srgbClr val="C00000"/>
                </a:solidFill>
              </a:rPr>
              <a:t>Multiplier</a:t>
            </a:r>
          </a:p>
        </p:txBody>
      </p:sp>
      <p:sp>
        <p:nvSpPr>
          <p:cNvPr id="3" name="Content Placeholder 2"/>
          <p:cNvSpPr>
            <a:spLocks noGrp="1"/>
          </p:cNvSpPr>
          <p:nvPr>
            <p:ph idx="1"/>
          </p:nvPr>
        </p:nvSpPr>
        <p:spPr>
          <a:xfrm>
            <a:off x="457200" y="1143000"/>
            <a:ext cx="8229600" cy="5181599"/>
          </a:xfrm>
        </p:spPr>
        <p:txBody>
          <a:bodyPr>
            <a:normAutofit/>
          </a:bodyPr>
          <a:lstStyle/>
          <a:p>
            <a:pPr algn="just"/>
            <a:r>
              <a:rPr lang="en-US" sz="2800" dirty="0">
                <a:latin typeface="Times New Roman" pitchFamily="18" charset="0"/>
                <a:cs typeface="Times New Roman" pitchFamily="18" charset="0"/>
              </a:rPr>
              <a:t>Shift-and-add multiplication is similar to the multiplication performed by paper and pencil. </a:t>
            </a:r>
          </a:p>
          <a:p>
            <a:pPr algn="just"/>
            <a:r>
              <a:rPr lang="en-US" sz="2800" dirty="0">
                <a:latin typeface="Times New Roman" pitchFamily="18" charset="0"/>
                <a:cs typeface="Times New Roman" pitchFamily="18" charset="0"/>
              </a:rPr>
              <a:t>This method adds the multiplicand X to itself Y times, where Y denotes the multiplier. </a:t>
            </a:r>
          </a:p>
          <a:p>
            <a:pPr algn="just"/>
            <a:r>
              <a:rPr lang="en-US" sz="2800" dirty="0">
                <a:latin typeface="Times New Roman" pitchFamily="18" charset="0"/>
                <a:cs typeface="Times New Roman" pitchFamily="18" charset="0"/>
              </a:rPr>
              <a:t>To multiply two numbers by paper and pencil, the algorithm is to take the digits of the multiplier one at a time from right to left, multiplying the multiplicand by a single digit of the multiplier and placing the intermediate product in the appropriate positions to the left of the earlier results.</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rgbClr val="C00000"/>
                </a:solidFill>
              </a:rPr>
              <a:t>Shift-and-Add Multiplication</a:t>
            </a:r>
            <a:endParaRPr lang="en-US" dirty="0"/>
          </a:p>
        </p:txBody>
      </p:sp>
      <p:pic>
        <p:nvPicPr>
          <p:cNvPr id="4" name="Content Placeholder 3" descr="download.png"/>
          <p:cNvPicPr>
            <a:picLocks noGrp="1" noChangeAspect="1"/>
          </p:cNvPicPr>
          <p:nvPr>
            <p:ph idx="1"/>
          </p:nvPr>
        </p:nvPicPr>
        <p:blipFill>
          <a:blip r:embed="rId2"/>
          <a:stretch>
            <a:fillRect/>
          </a:stretch>
        </p:blipFill>
        <p:spPr>
          <a:xfrm>
            <a:off x="1219200" y="1828800"/>
            <a:ext cx="6858000" cy="4313512"/>
          </a:xfrm>
        </p:spPr>
      </p:pic>
      <p:pic>
        <p:nvPicPr>
          <p:cNvPr id="5" name="Picture 4"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1"/>
            <a:ext cx="8229600" cy="1600200"/>
          </a:xfrm>
        </p:spPr>
        <p:txBody>
          <a:bodyPr>
            <a:normAutofit/>
          </a:bodyPr>
          <a:lstStyle/>
          <a:p>
            <a:r>
              <a:rPr lang="en-US" sz="2800" dirty="0">
                <a:latin typeface="Times New Roman" pitchFamily="18" charset="0"/>
                <a:cs typeface="Times New Roman" pitchFamily="18" charset="0"/>
              </a:rPr>
              <a:t>As an example, consider the multiplication of two unsigned 4-bit numbers, </a:t>
            </a:r>
          </a:p>
          <a:p>
            <a:r>
              <a:rPr lang="en-US" sz="2800" dirty="0">
                <a:latin typeface="Times New Roman" pitchFamily="18" charset="0"/>
                <a:cs typeface="Times New Roman" pitchFamily="18" charset="0"/>
              </a:rPr>
              <a:t>8   (1000) and  9 (1001).</a:t>
            </a:r>
          </a:p>
          <a:p>
            <a:endParaRPr lang="en-US" sz="2800" dirty="0"/>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p:cNvPicPr/>
          <p:nvPr/>
        </p:nvPicPr>
        <p:blipFill>
          <a:blip r:embed="rId2">
            <a:lum bright="-47000" contrast="98000"/>
          </a:blip>
          <a:srcRect/>
          <a:stretch>
            <a:fillRect/>
          </a:stretch>
        </p:blipFill>
        <p:spPr bwMode="auto">
          <a:xfrm>
            <a:off x="838200" y="2971800"/>
            <a:ext cx="7391400" cy="2895600"/>
          </a:xfrm>
          <a:prstGeom prst="rect">
            <a:avLst/>
          </a:prstGeom>
          <a:noFill/>
          <a:ln w="9525">
            <a:noFill/>
            <a:miter lim="800000"/>
            <a:headEnd/>
            <a:tailEnd/>
          </a:ln>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0"/>
            <a:ext cx="8229600" cy="5181599"/>
          </a:xfrm>
        </p:spPr>
        <p:txBody>
          <a:bodyPr>
            <a:normAutofit/>
          </a:bodyPr>
          <a:lstStyle/>
          <a:p>
            <a:r>
              <a:rPr lang="en-US" sz="2800" dirty="0">
                <a:latin typeface="Times New Roman" pitchFamily="18" charset="0"/>
                <a:cs typeface="Times New Roman" pitchFamily="18" charset="0"/>
              </a:rPr>
              <a:t>In the case of binary multiplication, since the digits are 0 and 1, each step of the multiplication is simple.</a:t>
            </a:r>
          </a:p>
          <a:p>
            <a:r>
              <a:rPr lang="en-US" sz="2800" dirty="0">
                <a:latin typeface="Times New Roman" pitchFamily="18" charset="0"/>
                <a:cs typeface="Times New Roman" pitchFamily="18" charset="0"/>
              </a:rPr>
              <a:t> If the multiplier digit is 1, a copy of the multiplicand (1 ×multiplicand) is placed in the proper positions; </a:t>
            </a:r>
          </a:p>
          <a:p>
            <a:r>
              <a:rPr lang="en-US" sz="2800" dirty="0">
                <a:latin typeface="Times New Roman" pitchFamily="18" charset="0"/>
                <a:cs typeface="Times New Roman" pitchFamily="18" charset="0"/>
              </a:rPr>
              <a:t>If the multiplier digit is 0, a number of 0 digits (0 × multiplicand) are placed in the proper positions.</a:t>
            </a:r>
          </a:p>
          <a:p>
            <a:r>
              <a:rPr lang="en-US" sz="2800" dirty="0">
                <a:latin typeface="Times New Roman" pitchFamily="18" charset="0"/>
                <a:cs typeface="Times New Roman" pitchFamily="18" charset="0"/>
              </a:rPr>
              <a:t>Consider the multiplication of positive numbers. The first version of the multiplier circuit, which implements the shift-and-add multiplication method for two n-bit numbers, is shown in Figure.</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defRPr/>
            </a:pPr>
            <a:endParaRPr lang="en-US" altLang="en-US" sz="3000" dirty="0">
              <a:latin typeface="Times New Roman" pitchFamily="18" charset="0"/>
              <a:cs typeface="Times New Roman" pitchFamily="18" charset="0"/>
            </a:endParaRPr>
          </a:p>
        </p:txBody>
      </p:sp>
      <p:pic>
        <p:nvPicPr>
          <p:cNvPr id="5" name="Picture 4" descr="pngfind.com-kingpin-png-4152286 (1).png"/>
          <p:cNvPicPr>
            <a:picLocks noChangeAspect="1"/>
          </p:cNvPicPr>
          <p:nvPr/>
        </p:nvPicPr>
        <p:blipFill>
          <a:blip r:embed="rId2" cstate="print"/>
          <a:stretch>
            <a:fillRect/>
          </a:stretch>
        </p:blipFill>
        <p:spPr>
          <a:xfrm>
            <a:off x="7655625" y="0"/>
            <a:ext cx="1488375" cy="65116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 - and - Add multiplier</a:t>
            </a:r>
          </a:p>
        </p:txBody>
      </p:sp>
      <p:pic>
        <p:nvPicPr>
          <p:cNvPr id="7" name="Content Placeholder 3"/>
          <p:cNvPicPr>
            <a:picLocks noGrp="1"/>
          </p:cNvPicPr>
          <p:nvPr>
            <p:ph idx="1"/>
          </p:nvPr>
        </p:nvPicPr>
        <p:blipFill>
          <a:blip r:embed="rId2" cstate="print">
            <a:lum bright="-38000" contrast="60000"/>
          </a:blip>
          <a:srcRect/>
          <a:stretch>
            <a:fillRect/>
          </a:stretch>
        </p:blipFill>
        <p:spPr>
          <a:xfrm>
            <a:off x="2438400" y="1219200"/>
            <a:ext cx="4267199" cy="5105400"/>
          </a:xfrm>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1"/>
            <a:ext cx="8229600" cy="1524000"/>
          </a:xfrm>
        </p:spPr>
        <p:txBody>
          <a:bodyPr>
            <a:normAutofit/>
          </a:bodyPr>
          <a:lstStyle/>
          <a:p>
            <a:r>
              <a:rPr lang="en-US" altLang="en-US" sz="2800" dirty="0">
                <a:latin typeface="Times New Roman" pitchFamily="18" charset="0"/>
                <a:cs typeface="Times New Roman" pitchFamily="18" charset="0"/>
              </a:rPr>
              <a:t>For Example, Perform the multiplication 9 x 12 </a:t>
            </a:r>
          </a:p>
          <a:p>
            <a:pPr>
              <a:buNone/>
            </a:pPr>
            <a:r>
              <a:rPr lang="en-US" altLang="en-US" sz="2800" dirty="0">
                <a:latin typeface="Times New Roman" pitchFamily="18" charset="0"/>
                <a:cs typeface="Times New Roman" pitchFamily="18" charset="0"/>
              </a:rPr>
              <a:t>    (1001 x  1100). Finally, both A and Q contains the result of product</a:t>
            </a:r>
            <a:r>
              <a:rPr lang="en-US" sz="2800" dirty="0">
                <a:latin typeface="Times New Roman" pitchFamily="18" charset="0"/>
                <a:cs typeface="Times New Roman" pitchFamily="18" charset="0"/>
              </a:rPr>
              <a:t>.</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4100" name="Picture 4"/>
          <p:cNvPicPr>
            <a:picLocks noChangeAspect="1" noChangeArrowheads="1"/>
          </p:cNvPicPr>
          <p:nvPr/>
        </p:nvPicPr>
        <p:blipFill>
          <a:blip r:embed="rId2"/>
          <a:srcRect/>
          <a:stretch>
            <a:fillRect/>
          </a:stretch>
        </p:blipFill>
        <p:spPr bwMode="auto">
          <a:xfrm>
            <a:off x="1676400" y="2781300"/>
            <a:ext cx="5791200" cy="35433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altLang="en-US" sz="4000" dirty="0">
                <a:solidFill>
                  <a:srgbClr val="C00000"/>
                </a:solidFill>
              </a:rPr>
              <a:t>Shift-and-Add Multiplier</a:t>
            </a:r>
          </a:p>
        </p:txBody>
      </p:sp>
      <p:sp>
        <p:nvSpPr>
          <p:cNvPr id="3" name="Content Placeholder 2"/>
          <p:cNvSpPr>
            <a:spLocks noGrp="1"/>
          </p:cNvSpPr>
          <p:nvPr>
            <p:ph idx="1"/>
          </p:nvPr>
        </p:nvSpPr>
        <p:spPr>
          <a:xfrm>
            <a:off x="457200" y="1143001"/>
            <a:ext cx="8229600" cy="1524000"/>
          </a:xfrm>
        </p:spPr>
        <p:txBody>
          <a:bodyPr>
            <a:normAutofit/>
          </a:bodyPr>
          <a:lstStyle/>
          <a:p>
            <a:pPr>
              <a:buNone/>
            </a:pPr>
            <a:r>
              <a:rPr lang="en-US" sz="2800" b="1" dirty="0"/>
              <a:t>Example 2:</a:t>
            </a:r>
            <a:endParaRPr lang="en-US" sz="2800" dirty="0"/>
          </a:p>
          <a:p>
            <a:r>
              <a:rPr lang="en-US" sz="2800" b="1" dirty="0"/>
              <a:t>A = 0000  M ( Multiplicand)  </a:t>
            </a:r>
            <a:r>
              <a:rPr lang="en-US" sz="2800" b="1" dirty="0">
                <a:sym typeface="Wingdings"/>
              </a:rPr>
              <a:t></a:t>
            </a:r>
            <a:r>
              <a:rPr lang="en-US" sz="2800" b="1" dirty="0"/>
              <a:t> 13   ( 1 1 0 1)    Q(Multiplier)  </a:t>
            </a:r>
            <a:r>
              <a:rPr lang="en-US" sz="2800" b="1" dirty="0">
                <a:sym typeface="Wingdings"/>
              </a:rPr>
              <a:t></a:t>
            </a:r>
            <a:r>
              <a:rPr lang="en-US" sz="2800" b="1" dirty="0"/>
              <a:t> 11  (1 0 1 1)</a:t>
            </a:r>
            <a:r>
              <a:rPr lang="en-US" sz="2800" dirty="0">
                <a:latin typeface="Times New Roman" pitchFamily="18" charset="0"/>
                <a:cs typeface="Times New Roman" pitchFamily="18" charset="0"/>
              </a:rPr>
              <a:t>.</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914400" y="2743200"/>
            <a:ext cx="7315199" cy="3581400"/>
          </a:xfrm>
          <a:prstGeom prst="rect">
            <a:avLst/>
          </a:prstGeom>
          <a:noFill/>
          <a:ln w="9525">
            <a:noFill/>
            <a:miter lim="800000"/>
            <a:headEnd/>
            <a:tailEnd/>
          </a:ln>
          <a:effectLst/>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srgbClr val="C00000"/>
                </a:solidFill>
              </a:rPr>
              <a:t>SUMMARY OF THE TABLE</a:t>
            </a:r>
            <a:r>
              <a:rPr lang="en-US" dirty="0">
                <a:solidFill>
                  <a:schemeClr val="accent2"/>
                </a:solidFill>
                <a:latin typeface="Century Schoolbook" pitchFamily="18" charset="0"/>
              </a:rPr>
              <a:t/>
            </a:r>
            <a:br>
              <a:rPr lang="en-US" dirty="0">
                <a:solidFill>
                  <a:schemeClr val="accent2"/>
                </a:solidFill>
                <a:latin typeface="Century Schoolbook" pitchFamily="18" charset="0"/>
              </a:rPr>
            </a:br>
            <a:endParaRPr lang="en-US" dirty="0"/>
          </a:p>
        </p:txBody>
      </p:sp>
      <p:sp>
        <p:nvSpPr>
          <p:cNvPr id="3" name="Content Placeholder 2"/>
          <p:cNvSpPr>
            <a:spLocks noGrp="1"/>
          </p:cNvSpPr>
          <p:nvPr>
            <p:ph idx="1"/>
          </p:nvPr>
        </p:nvSpPr>
        <p:spPr>
          <a:xfrm>
            <a:off x="457200" y="1600201"/>
            <a:ext cx="8229600" cy="3505200"/>
          </a:xfrm>
        </p:spPr>
        <p:txBody>
          <a:bodyPr>
            <a:noAutofit/>
          </a:bodyPr>
          <a:lstStyle/>
          <a:p>
            <a:pPr>
              <a:lnSpc>
                <a:spcPct val="110000"/>
              </a:lnSpc>
              <a:buFont typeface="Wingdings" pitchFamily="2" charset="2"/>
              <a:buChar char="Ø"/>
              <a:defRPr/>
            </a:pPr>
            <a:r>
              <a:rPr lang="en-US" altLang="en-US" sz="3000" dirty="0">
                <a:latin typeface="Times New Roman" pitchFamily="18" charset="0"/>
                <a:cs typeface="Times New Roman" pitchFamily="18" charset="0"/>
              </a:rPr>
              <a:t>SIGN &amp; MAGNITUE SYSTEM: Negative value is obtained by changing the sign bit (MSB)</a:t>
            </a:r>
          </a:p>
          <a:p>
            <a:pPr>
              <a:lnSpc>
                <a:spcPct val="110000"/>
              </a:lnSpc>
              <a:buFont typeface="Wingdings" pitchFamily="2" charset="2"/>
              <a:buChar char="Ø"/>
              <a:defRPr/>
            </a:pPr>
            <a:r>
              <a:rPr lang="en-US" altLang="en-US" sz="3000" dirty="0">
                <a:latin typeface="Times New Roman" pitchFamily="18" charset="0"/>
                <a:cs typeface="Times New Roman" pitchFamily="18" charset="0"/>
              </a:rPr>
              <a:t>SIGNED 1’S COMPLEMENT: Negative number is obtained by complementing each bit of the corresponding positive number </a:t>
            </a:r>
            <a:r>
              <a:rPr lang="en-US" altLang="en-US" sz="3000" dirty="0" err="1">
                <a:latin typeface="Times New Roman" pitchFamily="18" charset="0"/>
                <a:cs typeface="Times New Roman" pitchFamily="18" charset="0"/>
              </a:rPr>
              <a:t>i.e</a:t>
            </a:r>
            <a:r>
              <a:rPr lang="en-US" altLang="en-US" sz="3000" dirty="0">
                <a:latin typeface="Times New Roman" pitchFamily="18" charset="0"/>
                <a:cs typeface="Times New Roman" pitchFamily="18" charset="0"/>
              </a:rPr>
              <a:t> (2n-1) –N</a:t>
            </a:r>
          </a:p>
          <a:p>
            <a:pPr>
              <a:lnSpc>
                <a:spcPct val="110000"/>
              </a:lnSpc>
              <a:buFont typeface="Wingdings" pitchFamily="2" charset="2"/>
              <a:buChar char="Ø"/>
              <a:defRPr/>
            </a:pPr>
            <a:r>
              <a:rPr lang="en-US" altLang="en-US" sz="3000" dirty="0">
                <a:latin typeface="Times New Roman" pitchFamily="18" charset="0"/>
                <a:cs typeface="Times New Roman" pitchFamily="18" charset="0"/>
              </a:rPr>
              <a:t>SIGNED 2’S COMPLEMENT: Negative number is obtained by taking 2’s complement of positive number</a:t>
            </a:r>
          </a:p>
        </p:txBody>
      </p:sp>
      <p:pic>
        <p:nvPicPr>
          <p:cNvPr id="4" name="Picture 3"/>
          <p:cNvPicPr>
            <a:picLocks noChangeAspect="1" noChangeArrowheads="1"/>
          </p:cNvPicPr>
          <p:nvPr/>
        </p:nvPicPr>
        <p:blipFill>
          <a:blip r:embed="rId2" cstate="print"/>
          <a:srcRect/>
          <a:stretch>
            <a:fillRect/>
          </a:stretch>
        </p:blipFill>
        <p:spPr bwMode="auto">
          <a:xfrm>
            <a:off x="7620000" y="152400"/>
            <a:ext cx="1333500" cy="1247775"/>
          </a:xfrm>
          <a:prstGeom prst="rect">
            <a:avLst/>
          </a:prstGeom>
          <a:noFill/>
          <a:ln w="9525">
            <a:noFill/>
            <a:miter lim="800000"/>
            <a:headEnd/>
            <a:tailEnd/>
          </a:ln>
          <a:effectLst/>
        </p:spPr>
      </p:pic>
      <p:sp>
        <p:nvSpPr>
          <p:cNvPr id="5" name="Text Box 5"/>
          <p:cNvSpPr txBox="1">
            <a:spLocks noChangeArrowheads="1"/>
          </p:cNvSpPr>
          <p:nvPr/>
        </p:nvSpPr>
        <p:spPr bwMode="auto">
          <a:xfrm>
            <a:off x="2438400" y="5791200"/>
            <a:ext cx="4953000" cy="822325"/>
          </a:xfrm>
          <a:prstGeom prst="rect">
            <a:avLst/>
          </a:prstGeom>
          <a:noFill/>
          <a:ln w="9525">
            <a:noFill/>
            <a:miter lim="800000"/>
            <a:headEnd/>
            <a:tailEnd/>
          </a:ln>
        </p:spPr>
        <p:txBody>
          <a:bodyPr>
            <a:spAutoFit/>
          </a:bodyPr>
          <a:lstStyle/>
          <a:p>
            <a:pPr>
              <a:buFont typeface="Wingdings" pitchFamily="2" charset="2"/>
              <a:buChar char="v"/>
            </a:pPr>
            <a:r>
              <a:rPr lang="en-US" dirty="0">
                <a:latin typeface="Century Schoolbook" pitchFamily="18" charset="0"/>
              </a:rPr>
              <a:t>2 </a:t>
            </a:r>
            <a:r>
              <a:rPr lang="en-US" baseline="30000" dirty="0">
                <a:latin typeface="Century Schoolbook" pitchFamily="18" charset="0"/>
              </a:rPr>
              <a:t>n</a:t>
            </a:r>
            <a:r>
              <a:rPr lang="en-US" dirty="0">
                <a:latin typeface="Century Schoolbook" pitchFamily="18" charset="0"/>
              </a:rPr>
              <a:t>-N</a:t>
            </a:r>
          </a:p>
          <a:p>
            <a:pPr>
              <a:buFont typeface="Wingdings" pitchFamily="2" charset="2"/>
              <a:buChar char="v"/>
            </a:pPr>
            <a:r>
              <a:rPr lang="en-US" dirty="0">
                <a:latin typeface="Century Schoolbook" pitchFamily="18" charset="0"/>
              </a:rPr>
              <a:t>Range: - (2</a:t>
            </a:r>
            <a:r>
              <a:rPr lang="en-US" baseline="30000" dirty="0">
                <a:latin typeface="Century Schoolbook" pitchFamily="18" charset="0"/>
              </a:rPr>
              <a:t>n-1</a:t>
            </a:r>
            <a:r>
              <a:rPr lang="en-US" dirty="0">
                <a:latin typeface="Century Schoolbook" pitchFamily="18" charset="0"/>
              </a:rPr>
              <a:t>) to + (2</a:t>
            </a:r>
            <a:r>
              <a:rPr lang="en-US" baseline="30000" dirty="0">
                <a:latin typeface="Century Schoolbook" pitchFamily="18" charset="0"/>
              </a:rPr>
              <a:t>n-1</a:t>
            </a:r>
            <a:r>
              <a:rPr lang="en-US" dirty="0">
                <a:latin typeface="Century Schoolbook" pitchFamily="18" charset="0"/>
              </a:rPr>
              <a:t>-1)</a:t>
            </a:r>
          </a:p>
        </p:txBody>
      </p:sp>
    </p:spTree>
    <p:extLst>
      <p:ext uri="{BB962C8B-B14F-4D97-AF65-F5344CB8AC3E}">
        <p14:creationId xmlns:p14="http://schemas.microsoft.com/office/powerpoint/2010/main" val="3176437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15962"/>
          </a:xfrm>
        </p:spPr>
        <p:txBody>
          <a:bodyPr>
            <a:normAutofit fontScale="90000"/>
          </a:bodyPr>
          <a:lstStyle/>
          <a:p>
            <a:r>
              <a:rPr lang="en-US" altLang="en-US" dirty="0" smtClean="0">
                <a:solidFill>
                  <a:srgbClr val="C00000"/>
                </a:solidFill>
              </a:rPr>
              <a:t>Example to multiply 11 and 13</a:t>
            </a:r>
            <a:endParaRPr lang="en-US" dirty="0"/>
          </a:p>
        </p:txBody>
      </p:sp>
      <p:pic>
        <p:nvPicPr>
          <p:cNvPr id="4" name="Content Placeholder 3" descr="CamScanner 07-29-2020 11.59.54.jpg"/>
          <p:cNvPicPr>
            <a:picLocks noGrp="1" noChangeAspect="1"/>
          </p:cNvPicPr>
          <p:nvPr>
            <p:ph idx="1"/>
          </p:nvPr>
        </p:nvPicPr>
        <p:blipFill>
          <a:blip r:embed="rId2" cstate="print"/>
          <a:stretch>
            <a:fillRect/>
          </a:stretch>
        </p:blipFill>
        <p:spPr>
          <a:xfrm>
            <a:off x="609600" y="1143000"/>
            <a:ext cx="5943600" cy="4983163"/>
          </a:xfrm>
        </p:spPr>
      </p:pic>
      <p:pic>
        <p:nvPicPr>
          <p:cNvPr id="6" name="Picture 5"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srcRect/>
          <a:stretch>
            <a:fillRect/>
          </a:stretch>
        </p:blipFill>
        <p:spPr bwMode="auto">
          <a:xfrm>
            <a:off x="2133600" y="1600200"/>
            <a:ext cx="4800600" cy="4800600"/>
          </a:xfrm>
          <a:prstGeom prst="rect">
            <a:avLst/>
          </a:prstGeom>
          <a:noFill/>
          <a:ln w="9525">
            <a:noFill/>
            <a:miter lim="800000"/>
            <a:headEnd/>
            <a:tailEnd/>
          </a:ln>
          <a:effectLst/>
        </p:spPr>
      </p:pic>
      <p:sp>
        <p:nvSpPr>
          <p:cNvPr id="7" name="Title 1"/>
          <p:cNvSpPr>
            <a:spLocks noGrp="1"/>
          </p:cNvSpPr>
          <p:nvPr>
            <p:ph type="title"/>
          </p:nvPr>
        </p:nvSpPr>
        <p:spPr>
          <a:xfrm>
            <a:off x="0" y="0"/>
            <a:ext cx="8229600" cy="990600"/>
          </a:xfrm>
        </p:spPr>
        <p:txBody>
          <a:bodyPr>
            <a:normAutofit/>
          </a:bodyPr>
          <a:lstStyle/>
          <a:p>
            <a:r>
              <a:rPr lang="en-US" altLang="en-US" dirty="0" smtClean="0">
                <a:solidFill>
                  <a:srgbClr val="C00000"/>
                </a:solidFill>
              </a:rPr>
              <a:t>Example to multiply 11 and 13</a:t>
            </a:r>
            <a:endParaRPr lang="en-US" dirty="0"/>
          </a:p>
        </p:txBody>
      </p:sp>
      <p:pic>
        <p:nvPicPr>
          <p:cNvPr id="8" name="Picture 7" descr="pngfind.com-kingpin-png-4152286 (1).png"/>
          <p:cNvPicPr>
            <a:picLocks noChangeAspect="1"/>
          </p:cNvPicPr>
          <p:nvPr/>
        </p:nvPicPr>
        <p:blipFill>
          <a:blip r:embed="rId3" cstate="print"/>
          <a:stretch>
            <a:fillRect/>
          </a:stretch>
        </p:blipFill>
        <p:spPr>
          <a:xfrm>
            <a:off x="7655625" y="0"/>
            <a:ext cx="1488375" cy="65116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340768"/>
            <a:ext cx="8229600" cy="792162"/>
          </a:xfrm>
        </p:spPr>
        <p:txBody>
          <a:bodyPr>
            <a:normAutofit/>
          </a:bodyPr>
          <a:lstStyle/>
          <a:p>
            <a:pPr algn="l"/>
            <a:r>
              <a:rPr lang="en-US" altLang="en-US" sz="2800" dirty="0">
                <a:solidFill>
                  <a:srgbClr val="C00000"/>
                </a:solidFill>
              </a:rPr>
              <a:t>Signed Multiplication - Booth Algorithm</a:t>
            </a:r>
          </a:p>
        </p:txBody>
      </p:sp>
      <p:sp>
        <p:nvSpPr>
          <p:cNvPr id="3" name="Content Placeholder 2"/>
          <p:cNvSpPr>
            <a:spLocks noGrp="1"/>
          </p:cNvSpPr>
          <p:nvPr>
            <p:ph idx="1"/>
          </p:nvPr>
        </p:nvSpPr>
        <p:spPr>
          <a:xfrm>
            <a:off x="426620" y="2564904"/>
            <a:ext cx="8229600" cy="5486399"/>
          </a:xfrm>
        </p:spPr>
        <p:txBody>
          <a:bodyPr>
            <a:normAutofit/>
          </a:bodyPr>
          <a:lstStyle/>
          <a:p>
            <a:pPr algn="just">
              <a:lnSpc>
                <a:spcPct val="80000"/>
              </a:lnSpc>
            </a:pPr>
            <a:r>
              <a:rPr lang="en-US" sz="1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algn="just">
              <a:lnSpc>
                <a:spcPct val="80000"/>
              </a:lnSpc>
            </a:pPr>
            <a:endParaRPr lang="en-US" sz="1800" dirty="0">
              <a:latin typeface="Times New Roman" pitchFamily="18" charset="0"/>
              <a:cs typeface="Times New Roman" pitchFamily="18" charset="0"/>
            </a:endParaRPr>
          </a:p>
          <a:p>
            <a:pPr algn="just">
              <a:lnSpc>
                <a:spcPct val="80000"/>
              </a:lnSpc>
            </a:pPr>
            <a:r>
              <a:rPr lang="en-US" sz="1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3276083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40768"/>
            <a:ext cx="8229600" cy="792162"/>
          </a:xfrm>
        </p:spPr>
        <p:txBody>
          <a:bodyPr>
            <a:normAutofit fontScale="90000"/>
          </a:bodyPr>
          <a:lstStyle/>
          <a:p>
            <a:pPr algn="l"/>
            <a:r>
              <a:rPr lang="en-US" altLang="en-US" sz="4000" dirty="0">
                <a:solidFill>
                  <a:srgbClr val="C00000"/>
                </a:solidFill>
              </a:rPr>
              <a:t>Signed Multiplication - Booth Algorithm</a:t>
            </a:r>
          </a:p>
        </p:txBody>
      </p:sp>
      <p:sp>
        <p:nvSpPr>
          <p:cNvPr id="3" name="Content Placeholder 2"/>
          <p:cNvSpPr>
            <a:spLocks noGrp="1"/>
          </p:cNvSpPr>
          <p:nvPr>
            <p:ph idx="1"/>
          </p:nvPr>
        </p:nvSpPr>
        <p:spPr>
          <a:xfrm>
            <a:off x="251520" y="2780928"/>
            <a:ext cx="8229600" cy="5486399"/>
          </a:xfrm>
        </p:spPr>
        <p:txBody>
          <a:bodyPr>
            <a:normAutofit/>
          </a:bodyPr>
          <a:lstStyle/>
          <a:p>
            <a:pPr algn="just">
              <a:lnSpc>
                <a:spcPct val="80000"/>
              </a:lnSpc>
            </a:pPr>
            <a:r>
              <a:rPr lang="en-US" sz="1800" dirty="0">
                <a:latin typeface="Times New Roman" pitchFamily="18" charset="0"/>
                <a:cs typeface="Times New Roman" pitchFamily="18" charset="0"/>
              </a:rPr>
              <a:t>A powerful algorithm for signed number multiplication is Booth’s algorithm which generates a 2n bit product and treats both positive and negative numbers uniformly. </a:t>
            </a:r>
          </a:p>
          <a:p>
            <a:pPr marL="0" indent="0" algn="just">
              <a:lnSpc>
                <a:spcPct val="80000"/>
              </a:lnSpc>
              <a:buNone/>
            </a:pPr>
            <a:endParaRPr lang="en-US" sz="1800" dirty="0">
              <a:latin typeface="Times New Roman" pitchFamily="18" charset="0"/>
              <a:cs typeface="Times New Roman" pitchFamily="18" charset="0"/>
            </a:endParaRPr>
          </a:p>
          <a:p>
            <a:pPr algn="just">
              <a:lnSpc>
                <a:spcPct val="80000"/>
              </a:lnSpc>
            </a:pPr>
            <a:r>
              <a:rPr lang="en-US" sz="1800" dirty="0">
                <a:latin typeface="Times New Roman" pitchFamily="18" charset="0"/>
                <a:cs typeface="Times New Roman" pitchFamily="18" charset="0"/>
              </a:rPr>
              <a:t>This algorithm suggest that we can reduce the number of operations required for multiplication by representing multiplier as a difference between two numbers.</a:t>
            </a: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pPr>
            <a:endParaRPr lang="en-US" sz="2800" dirty="0">
              <a:latin typeface="Times New Roman" pitchFamily="18" charset="0"/>
              <a:cs typeface="Times New Roman" pitchFamily="18" charset="0"/>
            </a:endParaRPr>
          </a:p>
          <a:p>
            <a:pPr algn="just">
              <a:buNone/>
              <a:defRPr/>
            </a:pPr>
            <a:endParaRPr lang="en-US" altLang="en-US" sz="3000" dirty="0">
              <a:latin typeface="Times New Roman" pitchFamily="18" charset="0"/>
              <a:cs typeface="Times New Roman" pitchFamily="18" charset="0"/>
            </a:endParaRPr>
          </a:p>
        </p:txBody>
      </p:sp>
    </p:spTree>
    <p:extLst>
      <p:ext uri="{BB962C8B-B14F-4D97-AF65-F5344CB8AC3E}">
        <p14:creationId xmlns:p14="http://schemas.microsoft.com/office/powerpoint/2010/main" val="2900719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0728"/>
            <a:ext cx="8229600" cy="792162"/>
          </a:xfrm>
        </p:spPr>
        <p:txBody>
          <a:bodyPr>
            <a:normAutofit/>
          </a:bodyPr>
          <a:lstStyle/>
          <a:p>
            <a:pPr algn="l"/>
            <a:r>
              <a:rPr lang="en-US" altLang="en-US" sz="2800" dirty="0">
                <a:solidFill>
                  <a:srgbClr val="C00000"/>
                </a:solidFill>
              </a:rPr>
              <a:t>Signed Multiplication - Booth Algorithm</a:t>
            </a:r>
          </a:p>
        </p:txBody>
      </p:sp>
      <p:pic>
        <p:nvPicPr>
          <p:cNvPr id="6146" name="Picture 2"/>
          <p:cNvPicPr>
            <a:picLocks noChangeAspect="1" noChangeArrowheads="1"/>
          </p:cNvPicPr>
          <p:nvPr/>
        </p:nvPicPr>
        <p:blipFill>
          <a:blip r:embed="rId2"/>
          <a:srcRect/>
          <a:stretch>
            <a:fillRect/>
          </a:stretch>
        </p:blipFill>
        <p:spPr bwMode="auto">
          <a:xfrm>
            <a:off x="244136" y="1847850"/>
            <a:ext cx="5029200" cy="5010150"/>
          </a:xfrm>
          <a:prstGeom prst="rect">
            <a:avLst/>
          </a:prstGeom>
          <a:noFill/>
          <a:ln w="9525">
            <a:noFill/>
            <a:miter lim="800000"/>
            <a:headEnd/>
            <a:tailEnd/>
          </a:ln>
          <a:effectLst/>
        </p:spPr>
      </p:pic>
      <p:pic>
        <p:nvPicPr>
          <p:cNvPr id="8" name="Picture 7">
            <a:extLst>
              <a:ext uri="{FF2B5EF4-FFF2-40B4-BE49-F238E27FC236}">
                <a16:creationId xmlns="" xmlns:a16="http://schemas.microsoft.com/office/drawing/2014/main" id="{E841F272-735E-4B5D-B82F-595FA3CFB991}"/>
              </a:ext>
            </a:extLst>
          </p:cNvPr>
          <p:cNvPicPr>
            <a:picLocks noChangeAspect="1"/>
          </p:cNvPicPr>
          <p:nvPr/>
        </p:nvPicPr>
        <p:blipFill>
          <a:blip r:embed="rId3"/>
          <a:stretch>
            <a:fillRect/>
          </a:stretch>
        </p:blipFill>
        <p:spPr>
          <a:xfrm>
            <a:off x="5347039" y="2440629"/>
            <a:ext cx="3552825" cy="3429000"/>
          </a:xfrm>
          <a:prstGeom prst="rect">
            <a:avLst/>
          </a:prstGeom>
        </p:spPr>
      </p:pic>
    </p:spTree>
    <p:extLst>
      <p:ext uri="{BB962C8B-B14F-4D97-AF65-F5344CB8AC3E}">
        <p14:creationId xmlns:p14="http://schemas.microsoft.com/office/powerpoint/2010/main" val="24184443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4331AF-2A4F-48AC-9291-A70A4F626B77}"/>
              </a:ext>
            </a:extLst>
          </p:cNvPr>
          <p:cNvSpPr>
            <a:spLocks noGrp="1"/>
          </p:cNvSpPr>
          <p:nvPr>
            <p:ph type="title"/>
          </p:nvPr>
        </p:nvSpPr>
        <p:spPr>
          <a:xfrm>
            <a:off x="423661" y="922707"/>
            <a:ext cx="8229600" cy="1143000"/>
          </a:xfrm>
        </p:spPr>
        <p:txBody>
          <a:bodyPr>
            <a:normAutofit/>
          </a:bodyPr>
          <a:lstStyle/>
          <a:p>
            <a:r>
              <a:rPr lang="en-US" altLang="en-US" sz="2800" dirty="0">
                <a:solidFill>
                  <a:srgbClr val="C00000"/>
                </a:solidFill>
              </a:rPr>
              <a:t>Signed Multiplication - Booth Algorithm</a:t>
            </a:r>
            <a:endParaRPr lang="en-IN" sz="2800" dirty="0"/>
          </a:p>
        </p:txBody>
      </p:sp>
      <p:pic>
        <p:nvPicPr>
          <p:cNvPr id="5" name="Content Placeholder 4">
            <a:extLst>
              <a:ext uri="{FF2B5EF4-FFF2-40B4-BE49-F238E27FC236}">
                <a16:creationId xmlns="" xmlns:a16="http://schemas.microsoft.com/office/drawing/2014/main" id="{50DC4617-562C-49EA-A099-EE1B5FD31C39}"/>
              </a:ext>
            </a:extLst>
          </p:cNvPr>
          <p:cNvPicPr>
            <a:picLocks noGrp="1" noChangeAspect="1"/>
          </p:cNvPicPr>
          <p:nvPr>
            <p:ph idx="1"/>
          </p:nvPr>
        </p:nvPicPr>
        <p:blipFill>
          <a:blip r:embed="rId2"/>
          <a:stretch>
            <a:fillRect/>
          </a:stretch>
        </p:blipFill>
        <p:spPr>
          <a:xfrm>
            <a:off x="654459" y="2068494"/>
            <a:ext cx="7835081" cy="4525963"/>
          </a:xfrm>
          <a:prstGeom prst="rect">
            <a:avLst/>
          </a:prstGeom>
        </p:spPr>
      </p:pic>
      <p:sp>
        <p:nvSpPr>
          <p:cNvPr id="4" name="Slide Number Placeholder 3">
            <a:extLst>
              <a:ext uri="{FF2B5EF4-FFF2-40B4-BE49-F238E27FC236}">
                <a16:creationId xmlns="" xmlns:a16="http://schemas.microsoft.com/office/drawing/2014/main" id="{69146935-74BC-4C5B-8C1F-8249E4B7C7E7}"/>
              </a:ext>
            </a:extLst>
          </p:cNvPr>
          <p:cNvSpPr>
            <a:spLocks noGrp="1"/>
          </p:cNvSpPr>
          <p:nvPr>
            <p:ph type="sldNum" sz="quarter" idx="12"/>
          </p:nvPr>
        </p:nvSpPr>
        <p:spPr/>
        <p:txBody>
          <a:bodyPr/>
          <a:lstStyle/>
          <a:p>
            <a:fld id="{A1A6BA4E-CDAE-4DEF-A7CA-99055C502B84}" type="slidenum">
              <a:rPr lang="en-US" smtClean="0"/>
              <a:pPr/>
              <a:t>65</a:t>
            </a:fld>
            <a:endParaRPr lang="en-US"/>
          </a:p>
        </p:txBody>
      </p:sp>
    </p:spTree>
    <p:extLst>
      <p:ext uri="{BB962C8B-B14F-4D97-AF65-F5344CB8AC3E}">
        <p14:creationId xmlns:p14="http://schemas.microsoft.com/office/powerpoint/2010/main" val="391648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720"/>
            <a:ext cx="8229600" cy="944562"/>
          </a:xfrm>
        </p:spPr>
        <p:txBody>
          <a:bodyPr>
            <a:normAutofit/>
          </a:bodyPr>
          <a:lstStyle/>
          <a:p>
            <a:pPr algn="l"/>
            <a:r>
              <a:rPr lang="en-US" altLang="en-US" sz="3600" dirty="0">
                <a:solidFill>
                  <a:srgbClr val="C00000"/>
                </a:solidFill>
              </a:rPr>
              <a:t>Signed Multiplication - Booth Algorithm</a:t>
            </a:r>
            <a:endParaRPr lang="en-US" sz="3600" dirty="0"/>
          </a:p>
        </p:txBody>
      </p:sp>
      <p:pic>
        <p:nvPicPr>
          <p:cNvPr id="4" name="Content Placeholder 3"/>
          <p:cNvPicPr>
            <a:picLocks noGrp="1" noChangeAspect="1" noChangeArrowheads="1"/>
          </p:cNvPicPr>
          <p:nvPr>
            <p:ph idx="1"/>
          </p:nvPr>
        </p:nvPicPr>
        <p:blipFill>
          <a:blip r:embed="rId2" cstate="print"/>
          <a:srcRect b="23480"/>
          <a:stretch>
            <a:fillRect/>
          </a:stretch>
        </p:blipFill>
        <p:spPr bwMode="auto">
          <a:xfrm>
            <a:off x="1115616" y="1682148"/>
            <a:ext cx="7239001" cy="4876800"/>
          </a:xfrm>
          <a:prstGeom prst="rect">
            <a:avLst/>
          </a:prstGeom>
          <a:noFill/>
          <a:ln w="9525">
            <a:noFill/>
            <a:miter lim="800000"/>
            <a:headEnd/>
            <a:tailEnd/>
          </a:ln>
        </p:spPr>
      </p:pic>
    </p:spTree>
    <p:extLst>
      <p:ext uri="{BB962C8B-B14F-4D97-AF65-F5344CB8AC3E}">
        <p14:creationId xmlns:p14="http://schemas.microsoft.com/office/powerpoint/2010/main" val="35874793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amScanner 07-29-2020 12.04.04_1.jpg"/>
          <p:cNvPicPr>
            <a:picLocks noGrp="1" noChangeAspect="1"/>
          </p:cNvPicPr>
          <p:nvPr>
            <p:ph idx="1"/>
          </p:nvPr>
        </p:nvPicPr>
        <p:blipFill>
          <a:blip r:embed="rId2" cstate="print"/>
          <a:stretch>
            <a:fillRect/>
          </a:stretch>
        </p:blipFill>
        <p:spPr>
          <a:xfrm>
            <a:off x="1187624" y="1306350"/>
            <a:ext cx="7128792" cy="5521319"/>
          </a:xfrm>
        </p:spPr>
      </p:pic>
    </p:spTree>
    <p:extLst>
      <p:ext uri="{BB962C8B-B14F-4D97-AF65-F5344CB8AC3E}">
        <p14:creationId xmlns:p14="http://schemas.microsoft.com/office/powerpoint/2010/main" val="3075711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2.jpg"/>
          <p:cNvPicPr>
            <a:picLocks noChangeAspect="1"/>
          </p:cNvPicPr>
          <p:nvPr/>
        </p:nvPicPr>
        <p:blipFill>
          <a:blip r:embed="rId2" cstate="print"/>
          <a:stretch>
            <a:fillRect/>
          </a:stretch>
        </p:blipFill>
        <p:spPr>
          <a:xfrm>
            <a:off x="755576" y="1052736"/>
            <a:ext cx="7505780" cy="5526756"/>
          </a:xfrm>
          <a:prstGeom prst="rect">
            <a:avLst/>
          </a:prstGeom>
        </p:spPr>
      </p:pic>
    </p:spTree>
    <p:extLst>
      <p:ext uri="{BB962C8B-B14F-4D97-AF65-F5344CB8AC3E}">
        <p14:creationId xmlns:p14="http://schemas.microsoft.com/office/powerpoint/2010/main" val="1121625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44258"/>
            <a:ext cx="8229600" cy="1143000"/>
          </a:xfrm>
        </p:spPr>
        <p:txBody>
          <a:bodyPr>
            <a:normAutofit/>
          </a:bodyPr>
          <a:lstStyle/>
          <a:p>
            <a:r>
              <a:rPr lang="en-US" altLang="en-US" sz="2800" dirty="0" smtClean="0">
                <a:solidFill>
                  <a:srgbClr val="C00000"/>
                </a:solidFill>
              </a:rPr>
              <a:t>Alternate Method : The </a:t>
            </a:r>
            <a:r>
              <a:rPr lang="en-US" altLang="en-US" sz="2800" dirty="0">
                <a:solidFill>
                  <a:srgbClr val="C00000"/>
                </a:solidFill>
              </a:rPr>
              <a:t>BOOTH </a:t>
            </a:r>
            <a:r>
              <a:rPr lang="en-US" altLang="en-US" sz="2800" dirty="0" smtClean="0">
                <a:solidFill>
                  <a:srgbClr val="C00000"/>
                </a:solidFill>
              </a:rPr>
              <a:t>Algorithm</a:t>
            </a:r>
            <a:endParaRPr lang="en-US" altLang="en-US" sz="2800" dirty="0">
              <a:solidFill>
                <a:srgbClr val="C00000"/>
              </a:solidFill>
            </a:endParaRPr>
          </a:p>
        </p:txBody>
      </p:sp>
      <p:sp>
        <p:nvSpPr>
          <p:cNvPr id="3" name="Content Placeholder 2"/>
          <p:cNvSpPr>
            <a:spLocks noGrp="1"/>
          </p:cNvSpPr>
          <p:nvPr>
            <p:ph idx="1"/>
          </p:nvPr>
        </p:nvSpPr>
        <p:spPr>
          <a:xfrm>
            <a:off x="251520" y="2027237"/>
            <a:ext cx="8229600" cy="4525963"/>
          </a:xfrm>
        </p:spPr>
        <p:txBody>
          <a:bodyPr>
            <a:normAutofit/>
          </a:bodyPr>
          <a:lstStyle/>
          <a:p>
            <a:pPr algn="just"/>
            <a:r>
              <a:rPr lang="en-US" altLang="en-US" sz="1800" dirty="0">
                <a:latin typeface="Times New Roman" pitchFamily="18" charset="0"/>
                <a:cs typeface="Times New Roman" pitchFamily="18" charset="0"/>
              </a:rPr>
              <a:t>Booth multiplication reduces the number of additions for intermediate results, but can sometimes make it worse as we will see</a:t>
            </a:r>
            <a:r>
              <a:rPr lang="en-US" altLang="en-US" sz="1800" dirty="0">
                <a:solidFill>
                  <a:srgbClr val="000000"/>
                </a:solidFill>
                <a:latin typeface="Times New Roman" pitchFamily="18" charset="0"/>
                <a:cs typeface="Times New Roman" pitchFamily="18" charset="0"/>
              </a:rPr>
              <a:t>.</a:t>
            </a:r>
          </a:p>
          <a:p>
            <a:r>
              <a:rPr lang="en-US" sz="1800" dirty="0">
                <a:solidFill>
                  <a:srgbClr val="0000FF"/>
                </a:solidFill>
                <a:latin typeface="Calibri" pitchFamily="34" charset="0"/>
              </a:rPr>
              <a:t>Booth multiplier recoding table</a:t>
            </a:r>
            <a:endParaRPr lang="en-US" sz="1800" dirty="0"/>
          </a:p>
        </p:txBody>
      </p:sp>
      <p:pic>
        <p:nvPicPr>
          <p:cNvPr id="4" name="Object 2"/>
          <p:cNvPicPr>
            <a:picLocks noChangeArrowheads="1"/>
          </p:cNvPicPr>
          <p:nvPr/>
        </p:nvPicPr>
        <p:blipFill>
          <a:blip r:embed="rId2" cstate="print">
            <a:lum bright="-100000" contrast="6000"/>
            <a:grayscl/>
            <a:biLevel thresh="50000"/>
          </a:blip>
          <a:srcRect t="-243" r="-1230" b="17487"/>
          <a:stretch>
            <a:fillRect/>
          </a:stretch>
        </p:blipFill>
        <p:spPr bwMode="auto">
          <a:xfrm>
            <a:off x="1752600" y="3063875"/>
            <a:ext cx="4513263" cy="3489325"/>
          </a:xfrm>
          <a:prstGeom prst="rect">
            <a:avLst/>
          </a:prstGeom>
          <a:noFill/>
          <a:ln w="9525">
            <a:noFill/>
            <a:miter lim="800000"/>
            <a:headEnd/>
            <a:tailEnd/>
          </a:ln>
        </p:spPr>
      </p:pic>
    </p:spTree>
    <p:extLst>
      <p:ext uri="{BB962C8B-B14F-4D97-AF65-F5344CB8AC3E}">
        <p14:creationId xmlns:p14="http://schemas.microsoft.com/office/powerpoint/2010/main" val="2969428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fontScale="70000" lnSpcReduction="20000"/>
          </a:bodyPr>
          <a:lstStyle/>
          <a:p>
            <a:pPr>
              <a:lnSpc>
                <a:spcPct val="150000"/>
              </a:lnSpc>
              <a:buFont typeface="Wingdings" pitchFamily="2" charset="2"/>
              <a:buChar char="Ø"/>
            </a:pPr>
            <a:r>
              <a:rPr lang="en-US" b="0" dirty="0" smtClean="0">
                <a:solidFill>
                  <a:srgbClr val="0000FF"/>
                </a:solidFill>
                <a:effectLst/>
                <a:latin typeface="Times New Roman" pitchFamily="18" charset="0"/>
              </a:rPr>
              <a:t>2’s complement addition of signed binary numbers</a:t>
            </a:r>
          </a:p>
          <a:p>
            <a:pPr algn="just">
              <a:lnSpc>
                <a:spcPct val="150000"/>
              </a:lnSpc>
              <a:buFontTx/>
              <a:buChar char="•"/>
            </a:pPr>
            <a:r>
              <a:rPr lang="en-US" b="0" dirty="0" smtClean="0">
                <a:effectLst/>
                <a:latin typeface="Times New Roman" pitchFamily="18" charset="0"/>
              </a:rPr>
              <a:t> To add two numbers, add their n-bit streams including their sign bits and ignore the carry bit, if any </a:t>
            </a:r>
          </a:p>
          <a:p>
            <a:pPr algn="just">
              <a:lnSpc>
                <a:spcPct val="150000"/>
              </a:lnSpc>
            </a:pPr>
            <a:endParaRPr lang="en-US" sz="1600" b="0" dirty="0" smtClean="0">
              <a:effectLst/>
              <a:latin typeface="Times New Roman" pitchFamily="18" charset="0"/>
            </a:endParaRPr>
          </a:p>
          <a:p>
            <a:pPr algn="just">
              <a:lnSpc>
                <a:spcPct val="150000"/>
              </a:lnSpc>
              <a:buFontTx/>
              <a:buChar char="•"/>
            </a:pPr>
            <a:r>
              <a:rPr lang="en-US" b="0" dirty="0" smtClean="0">
                <a:effectLst/>
                <a:latin typeface="Times New Roman" pitchFamily="18" charset="0"/>
              </a:rPr>
              <a:t> If any operand is </a:t>
            </a:r>
            <a:r>
              <a:rPr lang="en-US" b="0" dirty="0" smtClean="0">
                <a:solidFill>
                  <a:srgbClr val="FF0000"/>
                </a:solidFill>
                <a:effectLst/>
                <a:latin typeface="Times New Roman" pitchFamily="18" charset="0"/>
              </a:rPr>
              <a:t>Negative</a:t>
            </a:r>
            <a:r>
              <a:rPr lang="en-US" b="0" dirty="0" smtClean="0">
                <a:effectLst/>
                <a:latin typeface="Times New Roman" pitchFamily="18" charset="0"/>
              </a:rPr>
              <a:t>, then convert it into </a:t>
            </a:r>
            <a:r>
              <a:rPr lang="en-US" b="0" dirty="0" smtClean="0">
                <a:solidFill>
                  <a:srgbClr val="FF0000"/>
                </a:solidFill>
                <a:effectLst/>
                <a:latin typeface="Times New Roman" pitchFamily="18" charset="0"/>
              </a:rPr>
              <a:t>2’s complement</a:t>
            </a:r>
            <a:r>
              <a:rPr lang="en-US" b="0" dirty="0" smtClean="0">
                <a:effectLst/>
                <a:latin typeface="Times New Roman" pitchFamily="18" charset="0"/>
              </a:rPr>
              <a:t> form, before Addition.</a:t>
            </a:r>
          </a:p>
          <a:p>
            <a:pPr algn="just">
              <a:lnSpc>
                <a:spcPct val="150000"/>
              </a:lnSpc>
            </a:pPr>
            <a:endParaRPr lang="en-US" b="0" dirty="0" smtClean="0">
              <a:effectLst/>
              <a:latin typeface="Times New Roman" pitchFamily="18" charset="0"/>
            </a:endParaRPr>
          </a:p>
          <a:p>
            <a:pPr algn="just">
              <a:lnSpc>
                <a:spcPct val="150000"/>
              </a:lnSpc>
              <a:buFontTx/>
              <a:buChar char="•"/>
            </a:pPr>
            <a:r>
              <a:rPr lang="en-US" b="0" dirty="0" smtClean="0">
                <a:effectLst/>
                <a:latin typeface="Times New Roman" pitchFamily="18" charset="0"/>
              </a:rPr>
              <a:t> If sum obtained is </a:t>
            </a:r>
            <a:r>
              <a:rPr lang="en-US" b="0" dirty="0" smtClean="0">
                <a:solidFill>
                  <a:srgbClr val="FF0000"/>
                </a:solidFill>
                <a:effectLst/>
                <a:latin typeface="Times New Roman" pitchFamily="18" charset="0"/>
              </a:rPr>
              <a:t>Negative</a:t>
            </a:r>
            <a:r>
              <a:rPr lang="en-US" b="0" dirty="0" smtClean="0">
                <a:effectLst/>
                <a:latin typeface="Times New Roman" pitchFamily="18" charset="0"/>
              </a:rPr>
              <a:t>, then it’s in 2’s complement form. Otherwise the result represent </a:t>
            </a:r>
            <a:r>
              <a:rPr lang="en-US" b="0" i="1" dirty="0" smtClean="0">
                <a:solidFill>
                  <a:srgbClr val="0000FF"/>
                </a:solidFill>
                <a:effectLst/>
                <a:latin typeface="Times New Roman" pitchFamily="18" charset="0"/>
              </a:rPr>
              <a:t>Algebraic sum</a:t>
            </a:r>
          </a:p>
          <a:p>
            <a:endParaRPr lang="en-US" dirty="0"/>
          </a:p>
        </p:txBody>
      </p:sp>
    </p:spTree>
    <p:extLst>
      <p:ext uri="{BB962C8B-B14F-4D97-AF65-F5344CB8AC3E}">
        <p14:creationId xmlns:p14="http://schemas.microsoft.com/office/powerpoint/2010/main" val="33332450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6712"/>
            <a:ext cx="8229600" cy="1143000"/>
          </a:xfrm>
        </p:spPr>
        <p:txBody>
          <a:bodyPr>
            <a:normAutofit/>
          </a:bodyPr>
          <a:lstStyle/>
          <a:p>
            <a:r>
              <a:rPr lang="en-US" altLang="en-US" sz="2800" dirty="0">
                <a:solidFill>
                  <a:srgbClr val="C00000"/>
                </a:solidFill>
              </a:rPr>
              <a:t>The BOOTH RECODED MULTIPLIER</a:t>
            </a:r>
          </a:p>
        </p:txBody>
      </p:sp>
      <p:sp>
        <p:nvSpPr>
          <p:cNvPr id="3" name="Content Placeholder 2"/>
          <p:cNvSpPr>
            <a:spLocks noGrp="1"/>
          </p:cNvSpPr>
          <p:nvPr>
            <p:ph idx="1"/>
          </p:nvPr>
        </p:nvSpPr>
        <p:spPr>
          <a:xfrm>
            <a:off x="304800" y="1691936"/>
            <a:ext cx="8534400" cy="4977424"/>
          </a:xfrm>
        </p:spPr>
        <p:txBody>
          <a:bodyPr>
            <a:normAutofit/>
          </a:bodyPr>
          <a:lstStyle/>
          <a:p>
            <a:pPr marL="495300" indent="-495300">
              <a:spcBef>
                <a:spcPct val="50000"/>
              </a:spcBef>
            </a:pPr>
            <a:r>
              <a:rPr lang="en-US" sz="2800" dirty="0">
                <a:solidFill>
                  <a:srgbClr val="FF0000"/>
                </a:solidFill>
                <a:latin typeface="Calibri" pitchFamily="34" charset="0"/>
              </a:rPr>
              <a:t>Booth Recoding:</a:t>
            </a:r>
          </a:p>
          <a:p>
            <a:pPr marL="495300" indent="-495300">
              <a:spcBef>
                <a:spcPct val="50000"/>
              </a:spcBef>
              <a:buFontTx/>
              <a:buAutoNum type="romanLcParenBoth"/>
            </a:pPr>
            <a:r>
              <a:rPr lang="en-US" sz="2800" dirty="0">
                <a:solidFill>
                  <a:srgbClr val="0000FF"/>
                </a:solidFill>
                <a:latin typeface="Calibri" pitchFamily="34" charset="0"/>
              </a:rPr>
              <a:t>30</a:t>
            </a:r>
            <a:r>
              <a:rPr lang="en-US" sz="2800" baseline="-25000" dirty="0">
                <a:solidFill>
                  <a:srgbClr val="0000FF"/>
                </a:solidFill>
                <a:latin typeface="Calibri" pitchFamily="34" charset="0"/>
              </a:rPr>
              <a:t>10    </a:t>
            </a:r>
            <a:r>
              <a:rPr lang="en-US" sz="2800" dirty="0">
                <a:solidFill>
                  <a:srgbClr val="0000FF"/>
                </a:solidFill>
                <a:latin typeface="Calibri" pitchFamily="34" charset="0"/>
              </a:rPr>
              <a:t>: 	 0  1  1  1  1  0 </a:t>
            </a:r>
            <a:r>
              <a:rPr lang="en-US" sz="2800" dirty="0">
                <a:solidFill>
                  <a:srgbClr val="FF0000"/>
                </a:solidFill>
                <a:latin typeface="Calibri" pitchFamily="34" charset="0"/>
              </a:rPr>
              <a:t>0</a:t>
            </a:r>
          </a:p>
          <a:p>
            <a:pPr marL="495300" indent="-495300">
              <a:spcBef>
                <a:spcPct val="50000"/>
              </a:spcBef>
            </a:pPr>
            <a:r>
              <a:rPr lang="en-US" sz="2800" dirty="0">
                <a:solidFill>
                  <a:srgbClr val="0000FF"/>
                </a:solidFill>
                <a:latin typeface="Calibri" pitchFamily="34" charset="0"/>
              </a:rPr>
              <a:t>		       +1  0  0  0 -1  0</a:t>
            </a:r>
          </a:p>
          <a:p>
            <a:pPr marL="495300" indent="-495300"/>
            <a:r>
              <a:rPr lang="en-US" sz="2800" dirty="0">
                <a:solidFill>
                  <a:srgbClr val="0000FF"/>
                </a:solidFill>
                <a:latin typeface="Calibri" pitchFamily="34" charset="0"/>
              </a:rPr>
              <a:t>(ii) 100</a:t>
            </a:r>
            <a:r>
              <a:rPr lang="en-US" sz="2800" baseline="-25000" dirty="0">
                <a:solidFill>
                  <a:srgbClr val="0000FF"/>
                </a:solidFill>
                <a:latin typeface="Calibri" pitchFamily="34" charset="0"/>
              </a:rPr>
              <a:t>10</a:t>
            </a:r>
            <a:r>
              <a:rPr lang="en-US" sz="2800" dirty="0">
                <a:solidFill>
                  <a:srgbClr val="0000FF"/>
                </a:solidFill>
                <a:latin typeface="Calibri" pitchFamily="34" charset="0"/>
              </a:rPr>
              <a:t>:  0  1  1  0   0  1  0  0 </a:t>
            </a:r>
            <a:r>
              <a:rPr lang="en-US" sz="2800" dirty="0">
                <a:solidFill>
                  <a:srgbClr val="FF0000"/>
                </a:solidFill>
                <a:latin typeface="Calibri" pitchFamily="34" charset="0"/>
              </a:rPr>
              <a:t>0</a:t>
            </a:r>
          </a:p>
          <a:p>
            <a:pPr marL="495300" indent="-495300"/>
            <a:r>
              <a:rPr lang="en-US" sz="2800" dirty="0">
                <a:solidFill>
                  <a:srgbClr val="0000FF"/>
                </a:solidFill>
                <a:latin typeface="Calibri" pitchFamily="34" charset="0"/>
              </a:rPr>
              <a:t> 	       </a:t>
            </a:r>
          </a:p>
          <a:p>
            <a:pPr marL="495300" indent="-495300"/>
            <a:r>
              <a:rPr lang="en-US" sz="2800" dirty="0">
                <a:solidFill>
                  <a:srgbClr val="0000FF"/>
                </a:solidFill>
                <a:latin typeface="Calibri" pitchFamily="34" charset="0"/>
              </a:rPr>
              <a:t>	       +1  0 -1  0 +1 -1  0 0</a:t>
            </a:r>
          </a:p>
          <a:p>
            <a:pPr marL="495300" indent="-495300">
              <a:spcBef>
                <a:spcPct val="50000"/>
              </a:spcBef>
            </a:pPr>
            <a:r>
              <a:rPr lang="en-US" sz="2800" dirty="0">
                <a:solidFill>
                  <a:srgbClr val="0000FF"/>
                </a:solidFill>
                <a:latin typeface="Calibri" pitchFamily="34" charset="0"/>
              </a:rPr>
              <a:t>(iii) 985</a:t>
            </a:r>
            <a:r>
              <a:rPr lang="en-US" sz="2800" baseline="-25000" dirty="0">
                <a:solidFill>
                  <a:srgbClr val="0000FF"/>
                </a:solidFill>
                <a:latin typeface="Calibri" pitchFamily="34" charset="0"/>
              </a:rPr>
              <a:t>10</a:t>
            </a:r>
            <a:r>
              <a:rPr lang="en-US" sz="2800" dirty="0">
                <a:solidFill>
                  <a:srgbClr val="0000FF"/>
                </a:solidFill>
                <a:latin typeface="Calibri" pitchFamily="34" charset="0"/>
              </a:rPr>
              <a:t>:  0   0  1  1   1  1   0   1  1  0   0   1 </a:t>
            </a:r>
            <a:r>
              <a:rPr lang="en-US" sz="2800" dirty="0">
                <a:solidFill>
                  <a:srgbClr val="FF0000"/>
                </a:solidFill>
                <a:latin typeface="Calibri" pitchFamily="34" charset="0"/>
              </a:rPr>
              <a:t>0</a:t>
            </a:r>
          </a:p>
          <a:p>
            <a:pPr marL="495300" indent="-495300">
              <a:spcBef>
                <a:spcPct val="50000"/>
              </a:spcBef>
            </a:pPr>
            <a:r>
              <a:rPr lang="en-US" sz="2800" dirty="0">
                <a:solidFill>
                  <a:srgbClr val="0000FF"/>
                </a:solidFill>
                <a:latin typeface="Calibri" pitchFamily="34" charset="0"/>
              </a:rPr>
              <a:t>		         0 +1  0  0   0 -1 +1   0 -1  0 +1  -1</a:t>
            </a:r>
          </a:p>
          <a:p>
            <a:pPr algn="just"/>
            <a:endParaRPr lang="en-US" dirty="0"/>
          </a:p>
        </p:txBody>
      </p:sp>
    </p:spTree>
    <p:extLst>
      <p:ext uri="{BB962C8B-B14F-4D97-AF65-F5344CB8AC3E}">
        <p14:creationId xmlns:p14="http://schemas.microsoft.com/office/powerpoint/2010/main" val="12523488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24744"/>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467544" y="2505670"/>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(a)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1" name="Picture 3"/>
          <p:cNvPicPr>
            <a:picLocks noChangeAspect="1" noChangeArrowheads="1"/>
          </p:cNvPicPr>
          <p:nvPr/>
        </p:nvPicPr>
        <p:blipFill>
          <a:blip r:embed="rId2"/>
          <a:srcRect/>
          <a:stretch>
            <a:fillRect/>
          </a:stretch>
        </p:blipFill>
        <p:spPr bwMode="auto">
          <a:xfrm>
            <a:off x="1979712" y="3501008"/>
            <a:ext cx="5029199" cy="2943225"/>
          </a:xfrm>
          <a:prstGeom prst="rect">
            <a:avLst/>
          </a:prstGeom>
          <a:noFill/>
          <a:ln w="9525">
            <a:noFill/>
            <a:miter lim="800000"/>
            <a:headEnd/>
            <a:tailEnd/>
          </a:ln>
          <a:effectLst/>
        </p:spPr>
      </p:pic>
    </p:spTree>
    <p:extLst>
      <p:ext uri="{BB962C8B-B14F-4D97-AF65-F5344CB8AC3E}">
        <p14:creationId xmlns:p14="http://schemas.microsoft.com/office/powerpoint/2010/main" val="2451544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052736"/>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251520" y="2468865"/>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(b)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8194" name="Picture 2"/>
          <p:cNvPicPr>
            <a:picLocks noChangeAspect="1" noChangeArrowheads="1"/>
          </p:cNvPicPr>
          <p:nvPr/>
        </p:nvPicPr>
        <p:blipFill>
          <a:blip r:embed="rId2"/>
          <a:srcRect/>
          <a:stretch>
            <a:fillRect/>
          </a:stretch>
        </p:blipFill>
        <p:spPr bwMode="auto">
          <a:xfrm>
            <a:off x="1691680" y="3458170"/>
            <a:ext cx="5029200" cy="2800350"/>
          </a:xfrm>
          <a:prstGeom prst="rect">
            <a:avLst/>
          </a:prstGeom>
          <a:noFill/>
          <a:ln w="9525">
            <a:noFill/>
            <a:miter lim="800000"/>
            <a:headEnd/>
            <a:tailEnd/>
          </a:ln>
          <a:effectLst/>
        </p:spPr>
      </p:pic>
    </p:spTree>
    <p:extLst>
      <p:ext uri="{BB962C8B-B14F-4D97-AF65-F5344CB8AC3E}">
        <p14:creationId xmlns:p14="http://schemas.microsoft.com/office/powerpoint/2010/main" val="4682194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24744"/>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395536" y="2607295"/>
            <a:ext cx="5486400"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(c)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7170" name="Picture 2"/>
          <p:cNvPicPr>
            <a:picLocks noChangeAspect="1" noChangeArrowheads="1"/>
          </p:cNvPicPr>
          <p:nvPr/>
        </p:nvPicPr>
        <p:blipFill>
          <a:blip r:embed="rId2"/>
          <a:srcRect/>
          <a:stretch>
            <a:fillRect/>
          </a:stretch>
        </p:blipFill>
        <p:spPr bwMode="auto">
          <a:xfrm>
            <a:off x="1907704" y="3789040"/>
            <a:ext cx="5029200" cy="2867025"/>
          </a:xfrm>
          <a:prstGeom prst="rect">
            <a:avLst/>
          </a:prstGeom>
          <a:noFill/>
          <a:ln w="9525">
            <a:noFill/>
            <a:miter lim="800000"/>
            <a:headEnd/>
            <a:tailEnd/>
          </a:ln>
          <a:effectLst/>
        </p:spPr>
      </p:pic>
    </p:spTree>
    <p:extLst>
      <p:ext uri="{BB962C8B-B14F-4D97-AF65-F5344CB8AC3E}">
        <p14:creationId xmlns:p14="http://schemas.microsoft.com/office/powerpoint/2010/main" val="2097219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074638"/>
            <a:ext cx="8229600" cy="1143000"/>
          </a:xfrm>
        </p:spPr>
        <p:txBody>
          <a:bodyPr>
            <a:normAutofit/>
          </a:bodyPr>
          <a:lstStyle/>
          <a:p>
            <a:r>
              <a:rPr lang="en-US" altLang="en-US" sz="2800" dirty="0">
                <a:solidFill>
                  <a:srgbClr val="C00000"/>
                </a:solidFill>
              </a:rPr>
              <a:t>BOOTH Algorithm</a:t>
            </a:r>
          </a:p>
        </p:txBody>
      </p:sp>
      <p:sp>
        <p:nvSpPr>
          <p:cNvPr id="6" name="Rectangle 5"/>
          <p:cNvSpPr>
            <a:spLocks noChangeArrowheads="1"/>
          </p:cNvSpPr>
          <p:nvPr/>
        </p:nvSpPr>
        <p:spPr bwMode="auto">
          <a:xfrm>
            <a:off x="659367" y="2505670"/>
            <a:ext cx="3455433" cy="923330"/>
          </a:xfrm>
          <a:prstGeom prst="rect">
            <a:avLst/>
          </a:prstGeom>
          <a:noFill/>
          <a:ln w="9525">
            <a:noFill/>
            <a:miter lim="800000"/>
            <a:headEnd/>
            <a:tailEnd/>
          </a:ln>
        </p:spPr>
        <p:txBody>
          <a:bodyPr wrap="square">
            <a:spAutoFit/>
          </a:bodyPr>
          <a:lstStyle/>
          <a:p>
            <a:r>
              <a:rPr lang="en-US" dirty="0">
                <a:solidFill>
                  <a:srgbClr val="0000FF"/>
                </a:solidFill>
                <a:latin typeface="Calibri" pitchFamily="34" charset="0"/>
              </a:rPr>
              <a:t>Booth algorithm treats both +</a:t>
            </a:r>
            <a:r>
              <a:rPr lang="en-US" dirty="0" err="1">
                <a:solidFill>
                  <a:srgbClr val="0000FF"/>
                </a:solidFill>
                <a:latin typeface="Calibri" pitchFamily="34" charset="0"/>
              </a:rPr>
              <a:t>ve</a:t>
            </a:r>
            <a:r>
              <a:rPr lang="en-US" dirty="0">
                <a:solidFill>
                  <a:srgbClr val="0000FF"/>
                </a:solidFill>
                <a:latin typeface="Calibri" pitchFamily="34" charset="0"/>
              </a:rPr>
              <a:t> &amp; </a:t>
            </a:r>
          </a:p>
          <a:p>
            <a:r>
              <a:rPr lang="en-US" dirty="0">
                <a:solidFill>
                  <a:srgbClr val="0000FF"/>
                </a:solidFill>
                <a:latin typeface="Calibri" pitchFamily="34" charset="0"/>
              </a:rPr>
              <a:t>-</a:t>
            </a:r>
            <a:r>
              <a:rPr lang="en-US" dirty="0" err="1">
                <a:solidFill>
                  <a:srgbClr val="0000FF"/>
                </a:solidFill>
                <a:latin typeface="Calibri" pitchFamily="34" charset="0"/>
              </a:rPr>
              <a:t>ve</a:t>
            </a:r>
            <a:r>
              <a:rPr lang="en-US" dirty="0">
                <a:solidFill>
                  <a:srgbClr val="0000FF"/>
                </a:solidFill>
                <a:latin typeface="Calibri" pitchFamily="34" charset="0"/>
              </a:rPr>
              <a:t> operands equally.</a:t>
            </a:r>
          </a:p>
          <a:p>
            <a:r>
              <a:rPr lang="en-US" dirty="0">
                <a:solidFill>
                  <a:srgbClr val="0000FF"/>
                </a:solidFill>
                <a:latin typeface="Calibri" pitchFamily="34" charset="0"/>
              </a:rPr>
              <a:t>(d) - </a:t>
            </a:r>
            <a:r>
              <a:rPr lang="en-US" dirty="0" err="1">
                <a:solidFill>
                  <a:srgbClr val="0000FF"/>
                </a:solidFill>
                <a:latin typeface="Calibri" pitchFamily="34" charset="0"/>
              </a:rPr>
              <a:t>Md</a:t>
            </a:r>
            <a:r>
              <a:rPr lang="en-US" dirty="0">
                <a:solidFill>
                  <a:srgbClr val="0000FF"/>
                </a:solidFill>
                <a:latin typeface="Calibri" pitchFamily="34" charset="0"/>
              </a:rPr>
              <a:t> X - </a:t>
            </a:r>
            <a:r>
              <a:rPr lang="en-US" dirty="0" err="1">
                <a:solidFill>
                  <a:srgbClr val="0000FF"/>
                </a:solidFill>
                <a:latin typeface="Calibri" pitchFamily="34" charset="0"/>
              </a:rPr>
              <a:t>Mr</a:t>
            </a:r>
            <a:endParaRPr lang="en-US" dirty="0">
              <a:solidFill>
                <a:srgbClr val="0000FF"/>
              </a:solidFill>
              <a:latin typeface="Calibri" pitchFamily="34" charset="0"/>
            </a:endParaRPr>
          </a:p>
        </p:txBody>
      </p:sp>
      <p:pic>
        <p:nvPicPr>
          <p:cNvPr id="9218" name="Picture 2"/>
          <p:cNvPicPr>
            <a:picLocks noChangeAspect="1" noChangeArrowheads="1"/>
          </p:cNvPicPr>
          <p:nvPr/>
        </p:nvPicPr>
        <p:blipFill>
          <a:blip r:embed="rId2"/>
          <a:srcRect/>
          <a:stretch>
            <a:fillRect/>
          </a:stretch>
        </p:blipFill>
        <p:spPr bwMode="auto">
          <a:xfrm>
            <a:off x="2057400" y="3717032"/>
            <a:ext cx="5029200" cy="2867025"/>
          </a:xfrm>
          <a:prstGeom prst="rect">
            <a:avLst/>
          </a:prstGeom>
          <a:noFill/>
          <a:ln w="9525">
            <a:noFill/>
            <a:miter lim="800000"/>
            <a:headEnd/>
            <a:tailEnd/>
          </a:ln>
          <a:effectLst/>
        </p:spPr>
      </p:pic>
    </p:spTree>
    <p:extLst>
      <p:ext uri="{BB962C8B-B14F-4D97-AF65-F5344CB8AC3E}">
        <p14:creationId xmlns:p14="http://schemas.microsoft.com/office/powerpoint/2010/main" val="4127885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23" y="692696"/>
            <a:ext cx="8229600" cy="1143000"/>
          </a:xfrm>
        </p:spPr>
        <p:txBody>
          <a:bodyPr>
            <a:normAutofit/>
          </a:bodyPr>
          <a:lstStyle/>
          <a:p>
            <a:r>
              <a:rPr lang="en-US" altLang="en-US" sz="2800" dirty="0">
                <a:solidFill>
                  <a:srgbClr val="C00000"/>
                </a:solidFill>
              </a:rPr>
              <a:t>BOOTH Algorithm</a:t>
            </a:r>
          </a:p>
        </p:txBody>
      </p:sp>
      <p:pic>
        <p:nvPicPr>
          <p:cNvPr id="10242" name="Picture 2"/>
          <p:cNvPicPr>
            <a:picLocks noChangeAspect="1" noChangeArrowheads="1"/>
          </p:cNvPicPr>
          <p:nvPr/>
        </p:nvPicPr>
        <p:blipFill>
          <a:blip r:embed="rId2"/>
          <a:srcRect/>
          <a:stretch>
            <a:fillRect/>
          </a:stretch>
        </p:blipFill>
        <p:spPr bwMode="auto">
          <a:xfrm>
            <a:off x="1043608" y="1556792"/>
            <a:ext cx="6400800" cy="5105400"/>
          </a:xfrm>
          <a:prstGeom prst="rect">
            <a:avLst/>
          </a:prstGeom>
          <a:noFill/>
          <a:ln w="9525">
            <a:noFill/>
            <a:miter lim="800000"/>
            <a:headEnd/>
            <a:tailEnd/>
          </a:ln>
          <a:effectLst/>
        </p:spPr>
      </p:pic>
    </p:spTree>
    <p:extLst>
      <p:ext uri="{BB962C8B-B14F-4D97-AF65-F5344CB8AC3E}">
        <p14:creationId xmlns:p14="http://schemas.microsoft.com/office/powerpoint/2010/main" val="1039051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amScanner 07-29-2020 12.04.04_4.jpg"/>
          <p:cNvPicPr>
            <a:picLocks noGrp="1" noChangeAspect="1"/>
          </p:cNvPicPr>
          <p:nvPr>
            <p:ph idx="1"/>
          </p:nvPr>
        </p:nvPicPr>
        <p:blipFill>
          <a:blip r:embed="rId2" cstate="print"/>
          <a:stretch>
            <a:fillRect/>
          </a:stretch>
        </p:blipFill>
        <p:spPr>
          <a:xfrm>
            <a:off x="611560" y="1341437"/>
            <a:ext cx="7391400" cy="4895875"/>
          </a:xfrm>
        </p:spPr>
      </p:pic>
    </p:spTree>
    <p:extLst>
      <p:ext uri="{BB962C8B-B14F-4D97-AF65-F5344CB8AC3E}">
        <p14:creationId xmlns:p14="http://schemas.microsoft.com/office/powerpoint/2010/main" val="1573484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440" y="1136060"/>
            <a:ext cx="8229600" cy="1143000"/>
          </a:xfrm>
        </p:spPr>
        <p:txBody>
          <a:bodyPr>
            <a:normAutofit/>
          </a:bodyPr>
          <a:lstStyle/>
          <a:p>
            <a:r>
              <a:rPr lang="en-US" altLang="en-US" sz="4000" dirty="0">
                <a:solidFill>
                  <a:srgbClr val="C00000"/>
                </a:solidFill>
              </a:rPr>
              <a:t>FAST MULTIPLICATION</a:t>
            </a:r>
          </a:p>
        </p:txBody>
      </p:sp>
      <p:sp>
        <p:nvSpPr>
          <p:cNvPr id="3" name="Content Placeholder 2"/>
          <p:cNvSpPr>
            <a:spLocks noGrp="1"/>
          </p:cNvSpPr>
          <p:nvPr>
            <p:ph idx="1"/>
          </p:nvPr>
        </p:nvSpPr>
        <p:spPr/>
        <p:txBody>
          <a:bodyPr/>
          <a:lstStyle/>
          <a:p>
            <a:pPr>
              <a:buNone/>
            </a:pPr>
            <a:r>
              <a:rPr lang="en-US" altLang="en-US" dirty="0"/>
              <a:t/>
            </a:r>
            <a:br>
              <a:rPr lang="en-US" altLang="en-US" dirty="0"/>
            </a:br>
            <a:r>
              <a:rPr lang="en-US" altLang="en-US" dirty="0" smtClean="0"/>
              <a:t>1.BIT </a:t>
            </a:r>
            <a:r>
              <a:rPr lang="en-US" altLang="en-US" dirty="0"/>
              <a:t>PAIR RECODING OF MULTIPLIERS</a:t>
            </a:r>
            <a:br>
              <a:rPr lang="en-US" altLang="en-US" dirty="0"/>
            </a:br>
            <a:r>
              <a:rPr lang="en-US" altLang="en-US" dirty="0" smtClean="0"/>
              <a:t>2.CARRY </a:t>
            </a:r>
            <a:r>
              <a:rPr lang="en-US" altLang="en-US" dirty="0"/>
              <a:t>SAVE ADDITION OF SUMMANDS</a:t>
            </a:r>
            <a:endParaRPr lang="en-US" dirty="0"/>
          </a:p>
        </p:txBody>
      </p:sp>
    </p:spTree>
    <p:extLst>
      <p:ext uri="{BB962C8B-B14F-4D97-AF65-F5344CB8AC3E}">
        <p14:creationId xmlns:p14="http://schemas.microsoft.com/office/powerpoint/2010/main" val="2787836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268760"/>
            <a:ext cx="8229600" cy="838200"/>
          </a:xfrm>
        </p:spPr>
        <p:txBody>
          <a:bodyPr>
            <a:normAutofit/>
          </a:bodyPr>
          <a:lstStyle/>
          <a:p>
            <a:r>
              <a:rPr lang="en-US" altLang="en-US" sz="2800" dirty="0">
                <a:solidFill>
                  <a:srgbClr val="C00000"/>
                </a:solidFill>
              </a:rPr>
              <a:t>Fast Multiplication</a:t>
            </a:r>
          </a:p>
        </p:txBody>
      </p:sp>
      <p:sp>
        <p:nvSpPr>
          <p:cNvPr id="3" name="Content Placeholder 2"/>
          <p:cNvSpPr>
            <a:spLocks noGrp="1"/>
          </p:cNvSpPr>
          <p:nvPr>
            <p:ph idx="1"/>
          </p:nvPr>
        </p:nvSpPr>
        <p:spPr>
          <a:xfrm>
            <a:off x="323528" y="2420888"/>
            <a:ext cx="8229600" cy="4830763"/>
          </a:xfrm>
        </p:spPr>
        <p:txBody>
          <a:bodyPr>
            <a:normAutofit/>
          </a:bodyPr>
          <a:lstStyle/>
          <a:p>
            <a:pPr algn="just"/>
            <a:r>
              <a:rPr lang="en-US" sz="1800" dirty="0"/>
              <a:t>There are two techniques for speeding up the multiplication operation. </a:t>
            </a:r>
          </a:p>
          <a:p>
            <a:pPr algn="just"/>
            <a:endParaRPr lang="en-US" sz="1800" dirty="0"/>
          </a:p>
          <a:p>
            <a:pPr algn="just"/>
            <a:r>
              <a:rPr lang="en-US" sz="1800" dirty="0"/>
              <a:t>The first technique guarantees that the maximum number of summands (versions of the multiplicand) that must be added is </a:t>
            </a:r>
            <a:r>
              <a:rPr lang="en-US" sz="1800" i="1" dirty="0"/>
              <a:t>n/2 </a:t>
            </a:r>
            <a:r>
              <a:rPr lang="en-US" sz="1800" dirty="0"/>
              <a:t>for n-bit operands. </a:t>
            </a:r>
          </a:p>
          <a:p>
            <a:pPr algn="just"/>
            <a:endParaRPr lang="en-US" sz="1800" dirty="0"/>
          </a:p>
          <a:p>
            <a:pPr algn="just"/>
            <a:r>
              <a:rPr lang="en-US" sz="1800" dirty="0"/>
              <a:t>The second technique reduces the time needed to add the summands (carry-save addition of summands method).</a:t>
            </a:r>
          </a:p>
          <a:p>
            <a:endParaRPr lang="en-US" dirty="0"/>
          </a:p>
        </p:txBody>
      </p:sp>
    </p:spTree>
    <p:extLst>
      <p:ext uri="{BB962C8B-B14F-4D97-AF65-F5344CB8AC3E}">
        <p14:creationId xmlns:p14="http://schemas.microsoft.com/office/powerpoint/2010/main" val="10808007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268760"/>
            <a:ext cx="8229600" cy="1143000"/>
          </a:xfrm>
        </p:spPr>
        <p:txBody>
          <a:bodyPr>
            <a:normAutofit/>
          </a:bodyPr>
          <a:lstStyle/>
          <a:p>
            <a:r>
              <a:rPr lang="en-US" altLang="en-US" sz="2800" dirty="0">
                <a:solidFill>
                  <a:srgbClr val="C00000"/>
                </a:solidFill>
              </a:rPr>
              <a:t>Bit-Pair Recoding of Multipliers</a:t>
            </a:r>
          </a:p>
        </p:txBody>
      </p:sp>
      <p:sp>
        <p:nvSpPr>
          <p:cNvPr id="3" name="Content Placeholder 2"/>
          <p:cNvSpPr>
            <a:spLocks noGrp="1"/>
          </p:cNvSpPr>
          <p:nvPr>
            <p:ph idx="1"/>
          </p:nvPr>
        </p:nvSpPr>
        <p:spPr>
          <a:xfrm>
            <a:off x="434511" y="2332037"/>
            <a:ext cx="8229600" cy="4525963"/>
          </a:xfrm>
        </p:spPr>
        <p:txBody>
          <a:bodyPr>
            <a:normAutofit/>
          </a:bodyPr>
          <a:lstStyle/>
          <a:p>
            <a:pPr marL="274320" indent="-274320" algn="just">
              <a:defRPr/>
            </a:pPr>
            <a:r>
              <a:rPr lang="en-US" altLang="en-US" sz="1800" dirty="0">
                <a:latin typeface="Times New Roman" pitchFamily="18" charset="0"/>
                <a:cs typeface="Times New Roman" pitchFamily="18" charset="0"/>
              </a:rPr>
              <a:t>This bit-pair recoding technique halves the maximum number of summands. It is derived from the Booth algorithm. </a:t>
            </a:r>
          </a:p>
          <a:p>
            <a:pPr marL="274320" indent="-274320" algn="just">
              <a:defRPr/>
            </a:pPr>
            <a:endParaRPr lang="en-US" altLang="en-US" sz="1800" dirty="0">
              <a:latin typeface="Times New Roman" pitchFamily="18" charset="0"/>
              <a:cs typeface="Times New Roman" pitchFamily="18" charset="0"/>
            </a:endParaRPr>
          </a:p>
          <a:p>
            <a:pPr marL="274320" indent="-274320" algn="just">
              <a:defRPr/>
            </a:pPr>
            <a:r>
              <a:rPr lang="en-US" altLang="en-US" sz="1800" dirty="0">
                <a:latin typeface="Times New Roman" pitchFamily="18" charset="0"/>
                <a:cs typeface="Times New Roman" pitchFamily="18" charset="0"/>
              </a:rPr>
              <a:t>Group the Booth-recoded multiplier bits in pairs, and observe the following: The pair (+1 -1) is equivalent to the pair (0 +1). </a:t>
            </a:r>
          </a:p>
          <a:p>
            <a:pPr marL="274320" indent="-274320" algn="just">
              <a:defRPr/>
            </a:pPr>
            <a:endParaRPr lang="en-US" altLang="en-US" sz="1800" dirty="0">
              <a:latin typeface="Times New Roman" pitchFamily="18" charset="0"/>
              <a:cs typeface="Times New Roman" pitchFamily="18" charset="0"/>
            </a:endParaRPr>
          </a:p>
          <a:p>
            <a:pPr marL="274320" indent="-274320" algn="just">
              <a:defRPr/>
            </a:pPr>
            <a:r>
              <a:rPr lang="en-US" altLang="en-US" sz="1800" dirty="0">
                <a:latin typeface="Times New Roman" pitchFamily="18" charset="0"/>
                <a:cs typeface="Times New Roman" pitchFamily="18" charset="0"/>
              </a:rPr>
              <a:t>That is, instead of adding —1 times the multiplicand M at shift position </a:t>
            </a:r>
            <a:r>
              <a:rPr lang="en-US" altLang="en-US" sz="1800" dirty="0" err="1">
                <a:latin typeface="Times New Roman" pitchFamily="18" charset="0"/>
                <a:cs typeface="Times New Roman" pitchFamily="18" charset="0"/>
              </a:rPr>
              <a:t>i</a:t>
            </a:r>
            <a:r>
              <a:rPr lang="en-US" altLang="en-US" sz="1800" dirty="0">
                <a:latin typeface="Times New Roman" pitchFamily="18" charset="0"/>
                <a:cs typeface="Times New Roman" pitchFamily="18" charset="0"/>
              </a:rPr>
              <a:t> to + 1 x M at position </a:t>
            </a:r>
            <a:r>
              <a:rPr lang="en-US" altLang="en-US" sz="1800" dirty="0" err="1">
                <a:latin typeface="Times New Roman" pitchFamily="18" charset="0"/>
                <a:cs typeface="Times New Roman" pitchFamily="18" charset="0"/>
              </a:rPr>
              <a:t>i</a:t>
            </a:r>
            <a:r>
              <a:rPr lang="en-US" altLang="en-US" sz="1800" dirty="0">
                <a:latin typeface="Times New Roman" pitchFamily="18" charset="0"/>
                <a:cs typeface="Times New Roman" pitchFamily="18" charset="0"/>
              </a:rPr>
              <a:t> + 1, the same result is obtained by adding +1 x M at position I Other examples are: (+1 0) is equivalent to (0 +2),(-l +1) is equivalent to (0 —1). and so on</a:t>
            </a:r>
          </a:p>
          <a:p>
            <a:pPr marL="274320" indent="-274320" algn="just">
              <a:defRPr/>
            </a:pPr>
            <a:endParaRPr lang="en-US" altLang="en-US" sz="35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440748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solidFill>
                  <a:srgbClr val="0000FF"/>
                </a:solidFill>
              </a:rPr>
              <a:t>Examples of 2’s complement addition</a:t>
            </a:r>
            <a:br>
              <a:rPr lang="en-US" sz="3200" dirty="0" smtClean="0">
                <a:solidFill>
                  <a:srgbClr val="0000FF"/>
                </a:solidFill>
              </a:rPr>
            </a:br>
            <a:endParaRPr lang="en-US" dirty="0"/>
          </a:p>
        </p:txBody>
      </p:sp>
      <p:pic>
        <p:nvPicPr>
          <p:cNvPr id="111618" name="Picture 2"/>
          <p:cNvPicPr>
            <a:picLocks noGrp="1" noChangeAspect="1" noChangeArrowheads="1"/>
          </p:cNvPicPr>
          <p:nvPr>
            <p:ph sz="quarter" idx="1"/>
          </p:nvPr>
        </p:nvPicPr>
        <p:blipFill>
          <a:blip r:embed="rId2"/>
          <a:srcRect/>
          <a:stretch>
            <a:fillRect/>
          </a:stretch>
        </p:blipFill>
        <p:spPr bwMode="auto">
          <a:xfrm>
            <a:off x="1042987" y="2317750"/>
            <a:ext cx="6296025" cy="3438525"/>
          </a:xfrm>
          <a:prstGeom prst="rect">
            <a:avLst/>
          </a:prstGeom>
          <a:noFill/>
          <a:ln w="9525">
            <a:noFill/>
            <a:miter lim="800000"/>
            <a:headEnd/>
            <a:tailEnd/>
          </a:ln>
          <a:effectLst/>
        </p:spPr>
      </p:pic>
    </p:spTree>
    <p:extLst>
      <p:ext uri="{BB962C8B-B14F-4D97-AF65-F5344CB8AC3E}">
        <p14:creationId xmlns:p14="http://schemas.microsoft.com/office/powerpoint/2010/main" val="32403355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7524D6-D70E-42FE-8558-1AFB03A648FF}"/>
              </a:ext>
            </a:extLst>
          </p:cNvPr>
          <p:cNvSpPr>
            <a:spLocks noGrp="1"/>
          </p:cNvSpPr>
          <p:nvPr>
            <p:ph type="title"/>
          </p:nvPr>
        </p:nvSpPr>
        <p:spPr>
          <a:xfrm>
            <a:off x="457200" y="764704"/>
            <a:ext cx="8229600" cy="1143000"/>
          </a:xfrm>
        </p:spPr>
        <p:txBody>
          <a:bodyPr>
            <a:normAutofit/>
          </a:bodyPr>
          <a:lstStyle/>
          <a:p>
            <a:r>
              <a:rPr lang="en-US" altLang="en-US" sz="2800" dirty="0">
                <a:solidFill>
                  <a:srgbClr val="C00000"/>
                </a:solidFill>
              </a:rPr>
              <a:t>Bit-Pair Recoding of Multipliers</a:t>
            </a:r>
            <a:endParaRPr lang="en-IN" sz="2800" dirty="0"/>
          </a:p>
        </p:txBody>
      </p:sp>
      <p:pic>
        <p:nvPicPr>
          <p:cNvPr id="5" name="Content Placeholder 4">
            <a:extLst>
              <a:ext uri="{FF2B5EF4-FFF2-40B4-BE49-F238E27FC236}">
                <a16:creationId xmlns="" xmlns:a16="http://schemas.microsoft.com/office/drawing/2014/main" id="{5FD1090D-A5AA-45E9-A6EF-6B9ADE10A60E}"/>
              </a:ext>
            </a:extLst>
          </p:cNvPr>
          <p:cNvPicPr>
            <a:picLocks noGrp="1" noChangeAspect="1"/>
          </p:cNvPicPr>
          <p:nvPr>
            <p:ph idx="1"/>
          </p:nvPr>
        </p:nvPicPr>
        <p:blipFill>
          <a:blip r:embed="rId2"/>
          <a:stretch>
            <a:fillRect/>
          </a:stretch>
        </p:blipFill>
        <p:spPr>
          <a:xfrm>
            <a:off x="457200" y="1660525"/>
            <a:ext cx="3181350" cy="4114800"/>
          </a:xfrm>
          <a:prstGeom prst="rect">
            <a:avLst/>
          </a:prstGeom>
        </p:spPr>
      </p:pic>
      <p:sp>
        <p:nvSpPr>
          <p:cNvPr id="4" name="Slide Number Placeholder 3">
            <a:extLst>
              <a:ext uri="{FF2B5EF4-FFF2-40B4-BE49-F238E27FC236}">
                <a16:creationId xmlns="" xmlns:a16="http://schemas.microsoft.com/office/drawing/2014/main" id="{2E089597-CAFF-47C6-8F35-3CBBC2515C9A}"/>
              </a:ext>
            </a:extLst>
          </p:cNvPr>
          <p:cNvSpPr>
            <a:spLocks noGrp="1"/>
          </p:cNvSpPr>
          <p:nvPr>
            <p:ph type="sldNum" sz="quarter" idx="12"/>
          </p:nvPr>
        </p:nvSpPr>
        <p:spPr/>
        <p:txBody>
          <a:bodyPr/>
          <a:lstStyle/>
          <a:p>
            <a:fld id="{A1A6BA4E-CDAE-4DEF-A7CA-99055C502B84}" type="slidenum">
              <a:rPr lang="en-US" smtClean="0"/>
              <a:pPr/>
              <a:t>80</a:t>
            </a:fld>
            <a:endParaRPr lang="en-US"/>
          </a:p>
        </p:txBody>
      </p:sp>
      <p:pic>
        <p:nvPicPr>
          <p:cNvPr id="6" name="Picture 5">
            <a:extLst>
              <a:ext uri="{FF2B5EF4-FFF2-40B4-BE49-F238E27FC236}">
                <a16:creationId xmlns="" xmlns:a16="http://schemas.microsoft.com/office/drawing/2014/main" id="{B4C40D65-DA1E-410A-80AD-D3B5B0B1387A}"/>
              </a:ext>
            </a:extLst>
          </p:cNvPr>
          <p:cNvPicPr>
            <a:picLocks noChangeAspect="1"/>
          </p:cNvPicPr>
          <p:nvPr/>
        </p:nvPicPr>
        <p:blipFill>
          <a:blip r:embed="rId3"/>
          <a:stretch>
            <a:fillRect/>
          </a:stretch>
        </p:blipFill>
        <p:spPr>
          <a:xfrm>
            <a:off x="459167" y="5605462"/>
            <a:ext cx="3179383" cy="933450"/>
          </a:xfrm>
          <a:prstGeom prst="rect">
            <a:avLst/>
          </a:prstGeom>
        </p:spPr>
      </p:pic>
      <p:pic>
        <p:nvPicPr>
          <p:cNvPr id="7" name="Picture 6">
            <a:extLst>
              <a:ext uri="{FF2B5EF4-FFF2-40B4-BE49-F238E27FC236}">
                <a16:creationId xmlns="" xmlns:a16="http://schemas.microsoft.com/office/drawing/2014/main" id="{1890A73F-69B3-407A-A47E-D41F42014F6C}"/>
              </a:ext>
            </a:extLst>
          </p:cNvPr>
          <p:cNvPicPr>
            <a:picLocks noChangeAspect="1"/>
          </p:cNvPicPr>
          <p:nvPr/>
        </p:nvPicPr>
        <p:blipFill>
          <a:blip r:embed="rId4"/>
          <a:stretch>
            <a:fillRect/>
          </a:stretch>
        </p:blipFill>
        <p:spPr>
          <a:xfrm>
            <a:off x="4662283" y="1660525"/>
            <a:ext cx="3990975" cy="4695825"/>
          </a:xfrm>
          <a:prstGeom prst="rect">
            <a:avLst/>
          </a:prstGeom>
        </p:spPr>
      </p:pic>
    </p:spTree>
    <p:extLst>
      <p:ext uri="{BB962C8B-B14F-4D97-AF65-F5344CB8AC3E}">
        <p14:creationId xmlns:p14="http://schemas.microsoft.com/office/powerpoint/2010/main" val="11781178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914400"/>
          </a:xfrm>
        </p:spPr>
        <p:txBody>
          <a:bodyPr>
            <a:normAutofit/>
          </a:bodyPr>
          <a:lstStyle/>
          <a:p>
            <a:r>
              <a:rPr lang="en-US" altLang="en-US" sz="2800" dirty="0">
                <a:solidFill>
                  <a:srgbClr val="C00000"/>
                </a:solidFill>
              </a:rPr>
              <a:t>Bit-Pair Recoding of Multipliers</a:t>
            </a:r>
          </a:p>
        </p:txBody>
      </p:sp>
      <p:pic>
        <p:nvPicPr>
          <p:cNvPr id="11266" name="Picture 2"/>
          <p:cNvPicPr>
            <a:picLocks noChangeAspect="1" noChangeArrowheads="1"/>
          </p:cNvPicPr>
          <p:nvPr/>
        </p:nvPicPr>
        <p:blipFill>
          <a:blip r:embed="rId2"/>
          <a:srcRect/>
          <a:stretch>
            <a:fillRect/>
          </a:stretch>
        </p:blipFill>
        <p:spPr bwMode="auto">
          <a:xfrm>
            <a:off x="2123728" y="1845313"/>
            <a:ext cx="4320480" cy="2027815"/>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a:stretch>
            <a:fillRect/>
          </a:stretch>
        </p:blipFill>
        <p:spPr bwMode="auto">
          <a:xfrm>
            <a:off x="1763688" y="3861048"/>
            <a:ext cx="5105400" cy="2810209"/>
          </a:xfrm>
          <a:prstGeom prst="rect">
            <a:avLst/>
          </a:prstGeom>
          <a:noFill/>
          <a:ln w="9525">
            <a:noFill/>
            <a:miter lim="800000"/>
            <a:headEnd/>
            <a:tailEnd/>
          </a:ln>
          <a:effectLst/>
        </p:spPr>
      </p:pic>
    </p:spTree>
    <p:extLst>
      <p:ext uri="{BB962C8B-B14F-4D97-AF65-F5344CB8AC3E}">
        <p14:creationId xmlns:p14="http://schemas.microsoft.com/office/powerpoint/2010/main" val="27290592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mScanner 07-29-2020 12.04.04_5.jpg"/>
          <p:cNvPicPr>
            <a:picLocks noChangeAspect="1"/>
          </p:cNvPicPr>
          <p:nvPr/>
        </p:nvPicPr>
        <p:blipFill>
          <a:blip r:embed="rId2" cstate="print"/>
          <a:stretch>
            <a:fillRect/>
          </a:stretch>
        </p:blipFill>
        <p:spPr>
          <a:xfrm>
            <a:off x="1403648" y="1340768"/>
            <a:ext cx="5357744" cy="5229200"/>
          </a:xfrm>
          <a:prstGeom prst="rect">
            <a:avLst/>
          </a:prstGeom>
        </p:spPr>
      </p:pic>
    </p:spTree>
    <p:extLst>
      <p:ext uri="{BB962C8B-B14F-4D97-AF65-F5344CB8AC3E}">
        <p14:creationId xmlns:p14="http://schemas.microsoft.com/office/powerpoint/2010/main" val="3613439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052736"/>
            <a:ext cx="8229600" cy="914400"/>
          </a:xfrm>
        </p:spPr>
        <p:txBody>
          <a:bodyPr>
            <a:normAutofit/>
          </a:bodyPr>
          <a:lstStyle/>
          <a:p>
            <a:r>
              <a:rPr lang="en-US" altLang="en-US" sz="2800" dirty="0">
                <a:solidFill>
                  <a:srgbClr val="C00000"/>
                </a:solidFill>
              </a:rPr>
              <a:t>Bit-Pair Recoding of Multipliers</a:t>
            </a:r>
          </a:p>
        </p:txBody>
      </p:sp>
      <p:pic>
        <p:nvPicPr>
          <p:cNvPr id="12290" name="Picture 2"/>
          <p:cNvPicPr>
            <a:picLocks noChangeAspect="1" noChangeArrowheads="1"/>
          </p:cNvPicPr>
          <p:nvPr/>
        </p:nvPicPr>
        <p:blipFill>
          <a:blip r:embed="rId2"/>
          <a:srcRect/>
          <a:stretch>
            <a:fillRect/>
          </a:stretch>
        </p:blipFill>
        <p:spPr bwMode="auto">
          <a:xfrm>
            <a:off x="1691680" y="2143710"/>
            <a:ext cx="5105400" cy="4298032"/>
          </a:xfrm>
          <a:prstGeom prst="rect">
            <a:avLst/>
          </a:prstGeom>
          <a:noFill/>
          <a:ln w="9525">
            <a:noFill/>
            <a:miter lim="800000"/>
            <a:headEnd/>
            <a:tailEnd/>
          </a:ln>
          <a:effectLst/>
        </p:spPr>
      </p:pic>
    </p:spTree>
    <p:extLst>
      <p:ext uri="{BB962C8B-B14F-4D97-AF65-F5344CB8AC3E}">
        <p14:creationId xmlns:p14="http://schemas.microsoft.com/office/powerpoint/2010/main" val="1409456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fontScale="55000" lnSpcReduction="20000"/>
          </a:bodyPr>
          <a:lstStyle/>
          <a:p>
            <a:pPr algn="just"/>
            <a:r>
              <a:rPr lang="en-IN" sz="3600" dirty="0"/>
              <a:t>A </a:t>
            </a:r>
            <a:r>
              <a:rPr lang="en-IN" sz="3600" b="1" dirty="0"/>
              <a:t>carry-save adder </a:t>
            </a:r>
            <a:r>
              <a:rPr lang="en-IN" sz="3600" dirty="0"/>
              <a:t>is a type of digital adder, used to efficiently compute the sum of three or more binary numbers. </a:t>
            </a:r>
          </a:p>
          <a:p>
            <a:pPr algn="just"/>
            <a:r>
              <a:rPr lang="en-IN" sz="3600" dirty="0"/>
              <a:t>A carry-save adder (CSA), or 3-2 adder, is a very fast and cheap adder that does not propagate carry bits.</a:t>
            </a:r>
          </a:p>
          <a:p>
            <a:pPr algn="just"/>
            <a:r>
              <a:rPr lang="en-US" altLang="en-US" sz="3600" dirty="0"/>
              <a:t>A Carry Save Adder is generally used in binary multiplier, </a:t>
            </a:r>
            <a:r>
              <a:rPr lang="en-IN" sz="3600" dirty="0"/>
              <a:t>since a binary multiplier involves addition of more than two binary numbers after multiplication. </a:t>
            </a:r>
          </a:p>
          <a:p>
            <a:pPr algn="just"/>
            <a:r>
              <a:rPr lang="en-US" altLang="en-US" sz="3600" dirty="0"/>
              <a:t>It  can be used to speed up addition of the several summands required in multiplication</a:t>
            </a:r>
          </a:p>
          <a:p>
            <a:pPr algn="just"/>
            <a:r>
              <a:rPr lang="en-IN" sz="3600" dirty="0"/>
              <a:t>It differs from other digital adders in that it outputs two (or more) numbers, and the answer of the original summation can be achieved by adding these outputs together. </a:t>
            </a:r>
          </a:p>
          <a:p>
            <a:pPr algn="just"/>
            <a:r>
              <a:rPr lang="en-IN" sz="3600" dirty="0"/>
              <a:t>A big adder implemented using this technique will usually be much faster than conventional addition of those numbers.</a:t>
            </a:r>
          </a:p>
          <a:p>
            <a:pPr>
              <a:buNone/>
            </a:pPr>
            <a:endParaRPr lang="en-US" altLang="en-US" sz="3600" dirty="0"/>
          </a:p>
          <a:p>
            <a:pPr>
              <a:buNone/>
            </a:pPr>
            <a:r>
              <a:rPr lang="en-US" altLang="en-US" sz="3600" b="1" dirty="0"/>
              <a:t>Fast Multiplication</a:t>
            </a:r>
          </a:p>
          <a:p>
            <a:pPr>
              <a:buFont typeface="Wingdings" pitchFamily="2" charset="2"/>
              <a:buChar char="Ø"/>
            </a:pPr>
            <a:r>
              <a:rPr lang="en-US" altLang="en-US" sz="3600" dirty="0"/>
              <a:t>Bit pair recoding reduces summands by a factor of 2</a:t>
            </a:r>
          </a:p>
          <a:p>
            <a:pPr>
              <a:buFont typeface="Wingdings" pitchFamily="2" charset="2"/>
              <a:buChar char="Ø"/>
            </a:pPr>
            <a:r>
              <a:rPr lang="en-US" altLang="en-US" sz="3600" dirty="0"/>
              <a:t>Summands are reduced by carry save addition</a:t>
            </a:r>
          </a:p>
          <a:p>
            <a:pPr>
              <a:buFont typeface="Wingdings" pitchFamily="2" charset="2"/>
              <a:buChar char="Ø"/>
            </a:pPr>
            <a:r>
              <a:rPr lang="en-US" altLang="en-US" sz="3600" dirty="0"/>
              <a:t>Final product can be generated by using carry look ahead adder</a:t>
            </a:r>
          </a:p>
          <a:p>
            <a:endParaRPr lang="en-US" altLang="en-US" sz="2400" dirty="0"/>
          </a:p>
        </p:txBody>
      </p:sp>
    </p:spTree>
    <p:extLst>
      <p:ext uri="{BB962C8B-B14F-4D97-AF65-F5344CB8AC3E}">
        <p14:creationId xmlns:p14="http://schemas.microsoft.com/office/powerpoint/2010/main" val="24767602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3"/>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algn="just"/>
            <a:r>
              <a:rPr lang="en-IN" sz="2400" b="1" dirty="0"/>
              <a:t>Disadvantage</a:t>
            </a:r>
            <a:r>
              <a:rPr lang="en-IN" sz="2400" dirty="0"/>
              <a:t> of the </a:t>
            </a:r>
            <a:r>
              <a:rPr lang="en-IN" sz="2400" b="1" dirty="0"/>
              <a:t>Ripple Carry Adder - </a:t>
            </a:r>
            <a:r>
              <a:rPr lang="en-IN" sz="2400" dirty="0">
                <a:solidFill>
                  <a:srgbClr val="FF0000"/>
                </a:solidFill>
              </a:rPr>
              <a:t>Each full adder has to wait for its carry-in from its previous stage full adder. This increase propagation time. </a:t>
            </a:r>
            <a:r>
              <a:rPr lang="en-IN" sz="2400" dirty="0"/>
              <a:t>This causes a delay and makes ripple carry adder extremely slow. </a:t>
            </a:r>
            <a:r>
              <a:rPr lang="en-IN" sz="2400" dirty="0" err="1"/>
              <a:t>RCAr</a:t>
            </a:r>
            <a:r>
              <a:rPr lang="en-IN" sz="2400" dirty="0"/>
              <a:t> is </a:t>
            </a:r>
            <a:r>
              <a:rPr lang="en-IN" sz="2400" dirty="0">
                <a:solidFill>
                  <a:srgbClr val="FF0000"/>
                </a:solidFill>
              </a:rPr>
              <a:t>very slow</a:t>
            </a:r>
            <a:r>
              <a:rPr lang="en-IN" sz="2400" b="1" dirty="0"/>
              <a:t> </a:t>
            </a:r>
            <a:r>
              <a:rPr lang="en-IN" sz="2400" dirty="0"/>
              <a:t>when adding many bits. </a:t>
            </a:r>
          </a:p>
          <a:p>
            <a:pPr algn="just"/>
            <a:r>
              <a:rPr lang="en-IN" sz="2400" b="1" dirty="0"/>
              <a:t>Advantage of the Carry Look ahead Adder - </a:t>
            </a:r>
            <a:r>
              <a:rPr lang="en-IN" sz="2400" dirty="0"/>
              <a:t>This is an improved version of the Ripple Carry Adder. Fast parallel adder. It generates the carry-in of each full adder simultaneously without causing any delay. So, </a:t>
            </a:r>
            <a:r>
              <a:rPr lang="en-IN" sz="2400" dirty="0" err="1"/>
              <a:t>CLAr</a:t>
            </a:r>
            <a:r>
              <a:rPr lang="en-IN" sz="2400" dirty="0"/>
              <a:t> is faster (because of reduced propagation delay) than </a:t>
            </a:r>
            <a:r>
              <a:rPr lang="en-IN" sz="2400" dirty="0" err="1"/>
              <a:t>RCAr</a:t>
            </a:r>
            <a:r>
              <a:rPr lang="en-IN" sz="2400" dirty="0"/>
              <a:t>.</a:t>
            </a:r>
          </a:p>
          <a:p>
            <a:pPr algn="just"/>
            <a:r>
              <a:rPr lang="en-IN" sz="2400" b="1" dirty="0"/>
              <a:t>Disadvantage the Carry Look-ahead Adder</a:t>
            </a:r>
            <a:r>
              <a:rPr lang="en-IN" sz="2400" dirty="0"/>
              <a:t> - It is </a:t>
            </a:r>
            <a:r>
              <a:rPr lang="en-IN" sz="2400" dirty="0">
                <a:solidFill>
                  <a:srgbClr val="FF0000"/>
                </a:solidFill>
              </a:rPr>
              <a:t>costlier</a:t>
            </a:r>
            <a:r>
              <a:rPr lang="en-IN" sz="2400" dirty="0"/>
              <a:t> as it reduces the propagation delay by more </a:t>
            </a:r>
            <a:r>
              <a:rPr lang="en-IN" sz="2400" dirty="0">
                <a:solidFill>
                  <a:srgbClr val="FF0000"/>
                </a:solidFill>
              </a:rPr>
              <a:t>complex hardware. </a:t>
            </a:r>
            <a:r>
              <a:rPr lang="en-IN" sz="2400" dirty="0"/>
              <a:t>It gets more complicated as the number of bits increases.</a:t>
            </a:r>
            <a:endParaRPr lang="en-US" altLang="en-US" sz="2400" dirty="0">
              <a:solidFill>
                <a:srgbClr val="FF0000"/>
              </a:solidFill>
            </a:endParaRPr>
          </a:p>
        </p:txBody>
      </p:sp>
    </p:spTree>
    <p:extLst>
      <p:ext uri="{BB962C8B-B14F-4D97-AF65-F5344CB8AC3E}">
        <p14:creationId xmlns:p14="http://schemas.microsoft.com/office/powerpoint/2010/main" val="3311349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Ripple Carry Array</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457200" y="1219200"/>
            <a:ext cx="8229600" cy="5410200"/>
          </a:xfrm>
          <a:prstGeom prst="rect">
            <a:avLst/>
          </a:prstGeom>
          <a:noFill/>
          <a:ln w="9525">
            <a:noFill/>
            <a:miter lim="800000"/>
            <a:headEnd/>
            <a:tailEnd/>
          </a:ln>
        </p:spPr>
      </p:pic>
    </p:spTree>
    <p:extLst>
      <p:ext uri="{BB962C8B-B14F-4D97-AF65-F5344CB8AC3E}">
        <p14:creationId xmlns:p14="http://schemas.microsoft.com/office/powerpoint/2010/main" val="34450005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Autofit/>
          </a:bodyPr>
          <a:lstStyle/>
          <a:p>
            <a:pPr algn="l"/>
            <a:r>
              <a:rPr lang="en-IN" sz="4000" dirty="0">
                <a:solidFill>
                  <a:srgbClr val="C00000"/>
                </a:solidFill>
              </a:rPr>
              <a:t>Carry Save Array </a:t>
            </a:r>
          </a:p>
        </p:txBody>
      </p:sp>
      <p:pic>
        <p:nvPicPr>
          <p:cNvPr id="3" name="Picture 2"/>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457200" y="1295400"/>
            <a:ext cx="8229600" cy="5410200"/>
          </a:xfrm>
          <a:prstGeom prst="rect">
            <a:avLst/>
          </a:prstGeom>
          <a:noFill/>
          <a:ln w="9525">
            <a:noFill/>
            <a:miter lim="800000"/>
            <a:headEnd/>
            <a:tailEnd/>
          </a:ln>
        </p:spPr>
      </p:pic>
    </p:spTree>
    <p:extLst>
      <p:ext uri="{BB962C8B-B14F-4D97-AF65-F5344CB8AC3E}">
        <p14:creationId xmlns:p14="http://schemas.microsoft.com/office/powerpoint/2010/main" val="20180701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Carry-Save Addition of Summands</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algn="just"/>
            <a:r>
              <a:rPr lang="en-IN" sz="2400" dirty="0"/>
              <a:t>Consider the addition of many summands, We can:</a:t>
            </a:r>
          </a:p>
          <a:p>
            <a:pPr marL="179388" indent="-179388" algn="just">
              <a:buFont typeface="Wingdings" pitchFamily="2" charset="2"/>
              <a:buChar char="Ø"/>
            </a:pPr>
            <a:r>
              <a:rPr lang="en-IN" sz="2400" dirty="0"/>
              <a:t>Group the summands in threes and perform carry-save addition  on each of these groups in parallel to generate a set of S and C vectors in one full-adder delay</a:t>
            </a:r>
          </a:p>
          <a:p>
            <a:pPr marL="179388" indent="-179388" algn="just">
              <a:buFont typeface="Wingdings" pitchFamily="2" charset="2"/>
              <a:buChar char="Ø"/>
            </a:pPr>
            <a:r>
              <a:rPr lang="en-IN" sz="2400" dirty="0"/>
              <a:t>Group all of the S and C vectors into threes, and perform carry-save addition of them, generating a further set of S and C vectors in one more full-adder delay</a:t>
            </a:r>
          </a:p>
          <a:p>
            <a:pPr marL="179388" indent="-179388" algn="just">
              <a:buFont typeface="Wingdings" pitchFamily="2" charset="2"/>
              <a:buChar char="Ø"/>
            </a:pPr>
            <a:r>
              <a:rPr lang="en-IN" sz="2400" dirty="0"/>
              <a:t>Continue with this process until there are only two vectors remaining</a:t>
            </a:r>
          </a:p>
          <a:p>
            <a:pPr marL="179388" indent="-179388" algn="just">
              <a:buFont typeface="Wingdings" pitchFamily="2" charset="2"/>
              <a:buChar char="Ø"/>
            </a:pPr>
            <a:r>
              <a:rPr lang="en-IN" sz="2400" dirty="0"/>
              <a:t>They can be added in a Ripple Carry Adder (RPA) or Carry Look-ahead Adder (CLA) to produce the desired product </a:t>
            </a:r>
          </a:p>
        </p:txBody>
      </p:sp>
    </p:spTree>
    <p:extLst>
      <p:ext uri="{BB962C8B-B14F-4D97-AF65-F5344CB8AC3E}">
        <p14:creationId xmlns:p14="http://schemas.microsoft.com/office/powerpoint/2010/main" val="2166910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609600" y="1752600"/>
            <a:ext cx="6205537" cy="3420269"/>
          </a:xfrm>
          <a:prstGeom prst="rect">
            <a:avLst/>
          </a:prstGeom>
          <a:noFill/>
          <a:ln w="9525">
            <a:noFill/>
            <a:miter lim="800000"/>
            <a:headEnd/>
            <a:tailEnd/>
          </a:ln>
          <a:effectLst/>
        </p:spPr>
      </p:pic>
    </p:spTree>
    <p:extLst>
      <p:ext uri="{BB962C8B-B14F-4D97-AF65-F5344CB8AC3E}">
        <p14:creationId xmlns:p14="http://schemas.microsoft.com/office/powerpoint/2010/main" val="297888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sz="2400" b="0" dirty="0" smtClean="0">
                <a:solidFill>
                  <a:srgbClr val="0000FF"/>
                </a:solidFill>
                <a:effectLst/>
                <a:latin typeface="Times New Roman" pitchFamily="18" charset="0"/>
              </a:rPr>
              <a:t>2’ complement subtraction of signed binary numbers</a:t>
            </a:r>
          </a:p>
          <a:p>
            <a:pPr lvl="1" algn="just">
              <a:buFontTx/>
              <a:buChar char="•"/>
            </a:pPr>
            <a:r>
              <a:rPr lang="en-US" sz="2400" b="0" dirty="0" smtClean="0">
                <a:effectLst/>
                <a:latin typeface="Times New Roman" pitchFamily="18" charset="0"/>
              </a:rPr>
              <a:t> Take the 2’s complement of the </a:t>
            </a:r>
            <a:r>
              <a:rPr lang="en-US" sz="2400" b="0" i="1" dirty="0" smtClean="0">
                <a:effectLst/>
                <a:latin typeface="Times New Roman" pitchFamily="18" charset="0"/>
              </a:rPr>
              <a:t>subtrahend</a:t>
            </a:r>
            <a:r>
              <a:rPr lang="en-US" sz="2400" b="0" dirty="0" smtClean="0">
                <a:effectLst/>
                <a:latin typeface="Times New Roman" pitchFamily="18" charset="0"/>
              </a:rPr>
              <a:t> (number to be subtracted) and </a:t>
            </a:r>
            <a:r>
              <a:rPr lang="en-US" sz="2400" b="0" dirty="0" smtClean="0">
                <a:solidFill>
                  <a:srgbClr val="FF0000"/>
                </a:solidFill>
                <a:effectLst/>
                <a:latin typeface="Times New Roman" pitchFamily="18" charset="0"/>
              </a:rPr>
              <a:t>add</a:t>
            </a:r>
            <a:r>
              <a:rPr lang="en-US" sz="2400" b="0" dirty="0" smtClean="0">
                <a:effectLst/>
                <a:latin typeface="Times New Roman" pitchFamily="18" charset="0"/>
              </a:rPr>
              <a:t> it to the </a:t>
            </a:r>
            <a:r>
              <a:rPr lang="en-US" sz="2400" b="0" i="1" dirty="0" smtClean="0">
                <a:effectLst/>
                <a:latin typeface="Times New Roman" pitchFamily="18" charset="0"/>
              </a:rPr>
              <a:t>minuend</a:t>
            </a:r>
            <a:r>
              <a:rPr lang="en-US" sz="2400" b="0" dirty="0" smtClean="0">
                <a:effectLst/>
                <a:latin typeface="Times New Roman" pitchFamily="18" charset="0"/>
              </a:rPr>
              <a:t> (including their sign bits). Discard carry bit if any</a:t>
            </a:r>
          </a:p>
          <a:p>
            <a:pPr lvl="1" algn="just">
              <a:buFontTx/>
              <a:buChar char="•"/>
            </a:pPr>
            <a:r>
              <a:rPr lang="en-US" sz="2400" b="0" dirty="0" smtClean="0">
                <a:effectLst/>
                <a:latin typeface="Times New Roman" pitchFamily="18" charset="0"/>
              </a:rPr>
              <a:t> Suppose, if both minuend and subtrahend are </a:t>
            </a:r>
            <a:r>
              <a:rPr lang="en-US" sz="2400" b="0" dirty="0" smtClean="0">
                <a:solidFill>
                  <a:srgbClr val="FF0000"/>
                </a:solidFill>
                <a:effectLst/>
                <a:latin typeface="Times New Roman" pitchFamily="18" charset="0"/>
              </a:rPr>
              <a:t>Negative </a:t>
            </a:r>
            <a:r>
              <a:rPr lang="en-US" sz="2400" b="0" dirty="0" smtClean="0">
                <a:effectLst/>
                <a:latin typeface="Times New Roman" pitchFamily="18" charset="0"/>
              </a:rPr>
              <a:t>numbers, convert them in to 2’s complement form and perform </a:t>
            </a:r>
            <a:r>
              <a:rPr lang="en-US" sz="2400" b="0" dirty="0" smtClean="0">
                <a:solidFill>
                  <a:srgbClr val="FF0000"/>
                </a:solidFill>
                <a:effectLst/>
                <a:latin typeface="Times New Roman" pitchFamily="18" charset="0"/>
              </a:rPr>
              <a:t>Addition</a:t>
            </a:r>
            <a:r>
              <a:rPr lang="en-US" sz="2400" b="0" dirty="0" smtClean="0">
                <a:effectLst/>
                <a:latin typeface="Times New Roman" pitchFamily="18" charset="0"/>
              </a:rPr>
              <a:t>! Discard carry bit if any.</a:t>
            </a:r>
          </a:p>
          <a:p>
            <a:endParaRPr lang="en-US" dirty="0"/>
          </a:p>
        </p:txBody>
      </p:sp>
    </p:spTree>
    <p:extLst>
      <p:ext uri="{BB962C8B-B14F-4D97-AF65-F5344CB8AC3E}">
        <p14:creationId xmlns:p14="http://schemas.microsoft.com/office/powerpoint/2010/main" val="2003055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762000" y="914400"/>
            <a:ext cx="7543800" cy="5211763"/>
          </a:xfrm>
          <a:prstGeom prst="rect">
            <a:avLst/>
          </a:prstGeom>
          <a:noFill/>
          <a:ln w="9525">
            <a:noFill/>
            <a:miter lim="800000"/>
            <a:headEnd/>
            <a:tailEnd/>
          </a:ln>
          <a:effectLst/>
        </p:spPr>
      </p:pic>
    </p:spTree>
    <p:extLst>
      <p:ext uri="{BB962C8B-B14F-4D97-AF65-F5344CB8AC3E}">
        <p14:creationId xmlns:p14="http://schemas.microsoft.com/office/powerpoint/2010/main" val="5275444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1600200" y="1828801"/>
            <a:ext cx="4357687" cy="3067844"/>
          </a:xfrm>
          <a:prstGeom prst="rect">
            <a:avLst/>
          </a:prstGeom>
          <a:noFill/>
          <a:ln w="9525">
            <a:noFill/>
            <a:miter lim="800000"/>
            <a:headEnd/>
            <a:tailEnd/>
          </a:ln>
          <a:effectLst/>
        </p:spPr>
      </p:pic>
    </p:spTree>
    <p:extLst>
      <p:ext uri="{BB962C8B-B14F-4D97-AF65-F5344CB8AC3E}">
        <p14:creationId xmlns:p14="http://schemas.microsoft.com/office/powerpoint/2010/main" val="4315384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Integer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7" name="Content Placeholder 6"/>
          <p:cNvSpPr>
            <a:spLocks noGrp="1"/>
          </p:cNvSpPr>
          <p:nvPr>
            <p:ph idx="1"/>
          </p:nvPr>
        </p:nvSpPr>
        <p:spPr>
          <a:xfrm>
            <a:off x="304800" y="1219200"/>
            <a:ext cx="8534400" cy="1219200"/>
          </a:xfrm>
        </p:spPr>
        <p:txBody>
          <a:bodyPr/>
          <a:lstStyle/>
          <a:p>
            <a:r>
              <a:rPr lang="en-IN" dirty="0"/>
              <a:t>Decimal </a:t>
            </a:r>
            <a:r>
              <a:rPr lang="en-IN" dirty="0" smtClean="0"/>
              <a:t>Division and Binary </a:t>
            </a:r>
            <a:r>
              <a:rPr lang="en-IN" dirty="0"/>
              <a:t>Division</a:t>
            </a:r>
          </a:p>
        </p:txBody>
      </p:sp>
      <p:sp>
        <p:nvSpPr>
          <p:cNvPr id="11" name="TextBox 10"/>
          <p:cNvSpPr txBox="1"/>
          <p:nvPr/>
        </p:nvSpPr>
        <p:spPr>
          <a:xfrm>
            <a:off x="2260667" y="4953000"/>
            <a:ext cx="3966407" cy="400110"/>
          </a:xfrm>
          <a:prstGeom prst="rect">
            <a:avLst/>
          </a:prstGeom>
          <a:noFill/>
        </p:spPr>
        <p:txBody>
          <a:bodyPr wrap="none" rtlCol="0">
            <a:spAutoFit/>
          </a:bodyPr>
          <a:lstStyle/>
          <a:p>
            <a:r>
              <a:rPr lang="en-IN" sz="2000" b="1" dirty="0"/>
              <a:t>Figure: Longhand division examples</a:t>
            </a:r>
          </a:p>
        </p:txBody>
      </p:sp>
      <p:pic>
        <p:nvPicPr>
          <p:cNvPr id="2052" name="Picture 4"/>
          <p:cNvPicPr>
            <a:picLocks noChangeAspect="1" noChangeArrowheads="1"/>
          </p:cNvPicPr>
          <p:nvPr/>
        </p:nvPicPr>
        <p:blipFill>
          <a:blip r:embed="rId3"/>
          <a:srcRect/>
          <a:stretch>
            <a:fillRect/>
          </a:stretch>
        </p:blipFill>
        <p:spPr bwMode="auto">
          <a:xfrm>
            <a:off x="1676400" y="2733675"/>
            <a:ext cx="5715000" cy="2143125"/>
          </a:xfrm>
          <a:prstGeom prst="rect">
            <a:avLst/>
          </a:prstGeom>
          <a:noFill/>
          <a:ln w="9525">
            <a:noFill/>
            <a:miter lim="800000"/>
            <a:headEnd/>
            <a:tailEnd/>
          </a:ln>
          <a:effectLst/>
        </p:spPr>
      </p:pic>
    </p:spTree>
    <p:extLst>
      <p:ext uri="{BB962C8B-B14F-4D97-AF65-F5344CB8AC3E}">
        <p14:creationId xmlns:p14="http://schemas.microsoft.com/office/powerpoint/2010/main" val="1303755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Integer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a:buNone/>
            </a:pPr>
            <a:endParaRPr lang="en-US" altLang="en-US" sz="2400" dirty="0"/>
          </a:p>
        </p:txBody>
      </p:sp>
      <p:pic>
        <p:nvPicPr>
          <p:cNvPr id="6" name="Picture 2"/>
          <p:cNvPicPr>
            <a:picLocks noChangeAspect="1" noChangeArrowheads="1"/>
          </p:cNvPicPr>
          <p:nvPr/>
        </p:nvPicPr>
        <p:blipFill>
          <a:blip r:embed="rId3"/>
          <a:srcRect/>
          <a:stretch>
            <a:fillRect/>
          </a:stretch>
        </p:blipFill>
        <p:spPr bwMode="auto">
          <a:xfrm>
            <a:off x="2438400" y="2881312"/>
            <a:ext cx="4381500" cy="2681288"/>
          </a:xfrm>
          <a:prstGeom prst="rect">
            <a:avLst/>
          </a:prstGeom>
          <a:noFill/>
          <a:ln w="9525">
            <a:noFill/>
            <a:miter lim="800000"/>
            <a:headEnd/>
            <a:tailEnd/>
          </a:ln>
          <a:effectLst/>
        </p:spPr>
      </p:pic>
    </p:spTree>
    <p:extLst>
      <p:ext uri="{BB962C8B-B14F-4D97-AF65-F5344CB8AC3E}">
        <p14:creationId xmlns:p14="http://schemas.microsoft.com/office/powerpoint/2010/main" val="4004186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Integer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algn="just">
              <a:lnSpc>
                <a:spcPct val="80000"/>
              </a:lnSpc>
              <a:buNone/>
            </a:pPr>
            <a:r>
              <a:rPr lang="en-US" sz="2400" dirty="0">
                <a:latin typeface="+mj-lt"/>
                <a:cs typeface="Times New Roman" pitchFamily="18" charset="0"/>
              </a:rPr>
              <a:t>Longhand Division operates as follows:</a:t>
            </a:r>
          </a:p>
          <a:p>
            <a:pPr lvl="0" algn="just">
              <a:lnSpc>
                <a:spcPct val="80000"/>
              </a:lnSpc>
            </a:pPr>
            <a:r>
              <a:rPr lang="en-US" sz="2400" dirty="0">
                <a:latin typeface="+mj-lt"/>
                <a:cs typeface="Times New Roman" pitchFamily="18" charset="0"/>
              </a:rPr>
              <a:t>Position the divisor appropriately with respect to the dividend and performs a subtraction.</a:t>
            </a:r>
          </a:p>
          <a:p>
            <a:pPr lvl="0" algn="just">
              <a:lnSpc>
                <a:spcPct val="80000"/>
              </a:lnSpc>
            </a:pPr>
            <a:r>
              <a:rPr lang="en-US" sz="2400" dirty="0">
                <a:latin typeface="+mj-lt"/>
                <a:cs typeface="Times New Roman" pitchFamily="18" charset="0"/>
              </a:rPr>
              <a:t> If the remainder is zero or positive, a quotient bit of 1 is determined, the remainder is extended by another bit of the dividend, the divisor is repositioned, and another subtraction is performed.</a:t>
            </a:r>
          </a:p>
          <a:p>
            <a:pPr lvl="0" algn="just">
              <a:lnSpc>
                <a:spcPct val="80000"/>
              </a:lnSpc>
            </a:pPr>
            <a:r>
              <a:rPr lang="en-US" sz="2400" dirty="0">
                <a:latin typeface="+mj-lt"/>
                <a:cs typeface="Times New Roman" pitchFamily="18" charset="0"/>
              </a:rPr>
              <a:t> If the remainder is negative, a quotient bit of 0 is determined, the dividend is restored by adding back the divisor, and the divisor is repositioned  for another subtraction</a:t>
            </a:r>
          </a:p>
          <a:p>
            <a:pPr lvl="0" algn="just">
              <a:lnSpc>
                <a:spcPct val="80000"/>
              </a:lnSpc>
              <a:buNone/>
            </a:pPr>
            <a:endParaRPr lang="en-US" altLang="en-US" sz="2400" dirty="0">
              <a:latin typeface="+mj-lt"/>
            </a:endParaRPr>
          </a:p>
        </p:txBody>
      </p:sp>
    </p:spTree>
    <p:extLst>
      <p:ext uri="{BB962C8B-B14F-4D97-AF65-F5344CB8AC3E}">
        <p14:creationId xmlns:p14="http://schemas.microsoft.com/office/powerpoint/2010/main" val="29540151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0070C0"/>
                </a:solidFill>
              </a:rPr>
              <a:t>Restoring Division</a:t>
            </a:r>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304800" y="1219200"/>
            <a:ext cx="8534400" cy="5410200"/>
          </a:xfrm>
        </p:spPr>
        <p:txBody>
          <a:bodyPr>
            <a:normAutofit/>
          </a:bodyPr>
          <a:lstStyle/>
          <a:p>
            <a:pPr lvl="0" algn="just">
              <a:lnSpc>
                <a:spcPct val="80000"/>
              </a:lnSpc>
            </a:pPr>
            <a:r>
              <a:rPr lang="en-US" sz="2400" dirty="0">
                <a:cs typeface="Times New Roman" pitchFamily="18" charset="0"/>
              </a:rPr>
              <a:t>Similar to multiplication circuit </a:t>
            </a:r>
          </a:p>
          <a:p>
            <a:pPr lvl="0" algn="just">
              <a:lnSpc>
                <a:spcPct val="80000"/>
              </a:lnSpc>
            </a:pPr>
            <a:r>
              <a:rPr lang="en-US" sz="2400" dirty="0">
                <a:cs typeface="Times New Roman" pitchFamily="18" charset="0"/>
              </a:rPr>
              <a:t> An </a:t>
            </a:r>
            <a:r>
              <a:rPr lang="en-US" sz="2400" dirty="0">
                <a:solidFill>
                  <a:srgbClr val="FF0000"/>
                </a:solidFill>
                <a:cs typeface="Times New Roman" pitchFamily="18" charset="0"/>
              </a:rPr>
              <a:t>n-bit positive divisor is loaded into register M and an n-bit positive  dividend is loaded into register Q </a:t>
            </a:r>
            <a:r>
              <a:rPr lang="en-US" sz="2400" dirty="0">
                <a:cs typeface="Times New Roman" pitchFamily="18" charset="0"/>
              </a:rPr>
              <a:t>at the start of the operation.</a:t>
            </a:r>
          </a:p>
          <a:p>
            <a:pPr lvl="0" algn="just">
              <a:lnSpc>
                <a:spcPct val="80000"/>
              </a:lnSpc>
            </a:pPr>
            <a:r>
              <a:rPr lang="en-US" sz="2400" dirty="0">
                <a:solidFill>
                  <a:srgbClr val="FF0000"/>
                </a:solidFill>
                <a:cs typeface="Times New Roman" pitchFamily="18" charset="0"/>
              </a:rPr>
              <a:t>Register A is set to 0</a:t>
            </a:r>
          </a:p>
          <a:p>
            <a:pPr algn="just">
              <a:lnSpc>
                <a:spcPct val="90000"/>
              </a:lnSpc>
            </a:pPr>
            <a:r>
              <a:rPr lang="en-US" sz="2400" dirty="0">
                <a:cs typeface="Times New Roman" pitchFamily="18" charset="0"/>
              </a:rPr>
              <a:t>After the division operation is complete, the </a:t>
            </a:r>
            <a:r>
              <a:rPr lang="en-US" sz="2400" dirty="0">
                <a:solidFill>
                  <a:srgbClr val="FF0000"/>
                </a:solidFill>
                <a:cs typeface="Times New Roman" pitchFamily="18" charset="0"/>
              </a:rPr>
              <a:t>n-bit quotient is in register Q and the remainder is in register A.</a:t>
            </a:r>
          </a:p>
          <a:p>
            <a:pPr algn="just">
              <a:lnSpc>
                <a:spcPct val="90000"/>
              </a:lnSpc>
            </a:pPr>
            <a:r>
              <a:rPr lang="en-US" sz="2400" dirty="0">
                <a:cs typeface="Times New Roman" pitchFamily="18" charset="0"/>
              </a:rPr>
              <a:t>The required subtractions are facilitated by using 2’s complement arithmetic.</a:t>
            </a:r>
          </a:p>
          <a:p>
            <a:pPr algn="just">
              <a:lnSpc>
                <a:spcPct val="90000"/>
              </a:lnSpc>
            </a:pPr>
            <a:r>
              <a:rPr lang="en-US" sz="2400" dirty="0">
                <a:cs typeface="Times New Roman" pitchFamily="18" charset="0"/>
              </a:rPr>
              <a:t>The extra bit position at the left end of both A and M accommodates the sign bit during subtractions.</a:t>
            </a:r>
          </a:p>
          <a:p>
            <a:pPr lvl="0">
              <a:lnSpc>
                <a:spcPct val="80000"/>
              </a:lnSpc>
              <a:buNone/>
            </a:pPr>
            <a:endParaRPr lang="en-US" sz="2400" dirty="0">
              <a:latin typeface="+mj-lt"/>
              <a:cs typeface="Times New Roman" pitchFamily="18" charset="0"/>
            </a:endParaRPr>
          </a:p>
          <a:p>
            <a:pPr lvl="0" algn="just">
              <a:lnSpc>
                <a:spcPct val="80000"/>
              </a:lnSpc>
            </a:pPr>
            <a:endParaRPr lang="en-US" altLang="en-US" sz="2400" dirty="0">
              <a:latin typeface="+mj-lt"/>
            </a:endParaRPr>
          </a:p>
        </p:txBody>
      </p:sp>
    </p:spTree>
    <p:extLst>
      <p:ext uri="{BB962C8B-B14F-4D97-AF65-F5344CB8AC3E}">
        <p14:creationId xmlns:p14="http://schemas.microsoft.com/office/powerpoint/2010/main" val="7466283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990600" y="1447800"/>
            <a:ext cx="7239000" cy="4267200"/>
          </a:xfrm>
          <a:prstGeom prst="rect">
            <a:avLst/>
          </a:prstGeom>
          <a:noFill/>
          <a:ln w="9525">
            <a:noFill/>
            <a:miter lim="800000"/>
            <a:headEnd/>
            <a:tailEnd/>
          </a:ln>
          <a:effectLst/>
        </p:spPr>
      </p:pic>
      <p:sp>
        <p:nvSpPr>
          <p:cNvPr id="6" name="TextBox 5"/>
          <p:cNvSpPr txBox="1"/>
          <p:nvPr/>
        </p:nvSpPr>
        <p:spPr>
          <a:xfrm>
            <a:off x="838200" y="6381690"/>
            <a:ext cx="7162800" cy="400110"/>
          </a:xfrm>
          <a:prstGeom prst="rect">
            <a:avLst/>
          </a:prstGeom>
          <a:noFill/>
        </p:spPr>
        <p:txBody>
          <a:bodyPr wrap="square" rtlCol="0">
            <a:spAutoFit/>
          </a:bodyPr>
          <a:lstStyle/>
          <a:p>
            <a:r>
              <a:rPr lang="en-IN" sz="2000" b="1" dirty="0"/>
              <a:t>Figure: Logic Circuit arrangement for binary Division (Restoring)  </a:t>
            </a:r>
          </a:p>
        </p:txBody>
      </p:sp>
    </p:spTree>
    <p:extLst>
      <p:ext uri="{BB962C8B-B14F-4D97-AF65-F5344CB8AC3E}">
        <p14:creationId xmlns:p14="http://schemas.microsoft.com/office/powerpoint/2010/main" val="42185374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sp>
        <p:nvSpPr>
          <p:cNvPr id="5" name="Content Placeholder 4"/>
          <p:cNvSpPr>
            <a:spLocks noGrp="1"/>
          </p:cNvSpPr>
          <p:nvPr>
            <p:ph idx="1"/>
          </p:nvPr>
        </p:nvSpPr>
        <p:spPr>
          <a:xfrm>
            <a:off x="2667000" y="6065837"/>
            <a:ext cx="4343400" cy="334963"/>
          </a:xfrm>
        </p:spPr>
        <p:txBody>
          <a:bodyPr>
            <a:noAutofit/>
          </a:bodyPr>
          <a:lstStyle/>
          <a:p>
            <a:pPr>
              <a:buNone/>
            </a:pPr>
            <a:r>
              <a:rPr lang="en-IN" sz="2000" b="1" dirty="0"/>
              <a:t>Figure: Flowchart for Restoring Division</a:t>
            </a:r>
          </a:p>
        </p:txBody>
      </p:sp>
      <p:pic>
        <p:nvPicPr>
          <p:cNvPr id="4098" name="Picture 2"/>
          <p:cNvPicPr>
            <a:picLocks noChangeAspect="1" noChangeArrowheads="1"/>
          </p:cNvPicPr>
          <p:nvPr/>
        </p:nvPicPr>
        <p:blipFill>
          <a:blip r:embed="rId3"/>
          <a:srcRect/>
          <a:stretch>
            <a:fillRect/>
          </a:stretch>
        </p:blipFill>
        <p:spPr bwMode="auto">
          <a:xfrm>
            <a:off x="1676400" y="990600"/>
            <a:ext cx="5715000" cy="4953000"/>
          </a:xfrm>
          <a:prstGeom prst="rect">
            <a:avLst/>
          </a:prstGeom>
          <a:noFill/>
          <a:ln w="9525">
            <a:noFill/>
            <a:miter lim="800000"/>
            <a:headEnd/>
            <a:tailEnd/>
          </a:ln>
          <a:effectLst/>
        </p:spPr>
      </p:pic>
    </p:spTree>
    <p:extLst>
      <p:ext uri="{BB962C8B-B14F-4D97-AF65-F5344CB8AC3E}">
        <p14:creationId xmlns:p14="http://schemas.microsoft.com/office/powerpoint/2010/main" val="3958435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srcRect/>
          <a:stretch>
            <a:fillRect/>
          </a:stretch>
        </p:blipFill>
        <p:spPr bwMode="auto">
          <a:xfrm>
            <a:off x="609600" y="914400"/>
            <a:ext cx="6548439" cy="5410200"/>
          </a:xfrm>
          <a:prstGeom prst="rect">
            <a:avLst/>
          </a:prstGeom>
          <a:noFill/>
          <a:ln w="9525">
            <a:noFill/>
            <a:miter lim="800000"/>
            <a:headEnd/>
            <a:tailEnd/>
          </a:ln>
          <a:effectLst/>
        </p:spPr>
      </p:pic>
    </p:spTree>
    <p:extLst>
      <p:ext uri="{BB962C8B-B14F-4D97-AF65-F5344CB8AC3E}">
        <p14:creationId xmlns:p14="http://schemas.microsoft.com/office/powerpoint/2010/main" val="58604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391400" cy="563562"/>
          </a:xfrm>
        </p:spPr>
        <p:txBody>
          <a:bodyPr>
            <a:normAutofit fontScale="90000"/>
          </a:bodyPr>
          <a:lstStyle/>
          <a:p>
            <a:pPr algn="l"/>
            <a:r>
              <a:rPr lang="en-IN" dirty="0">
                <a:solidFill>
                  <a:srgbClr val="C00000"/>
                </a:solidFill>
              </a:rPr>
              <a:t>Restoring Division</a:t>
            </a:r>
            <a:endParaRPr lang="en-IN" dirty="0"/>
          </a:p>
        </p:txBody>
      </p:sp>
      <p:pic>
        <p:nvPicPr>
          <p:cNvPr id="4" name="Picture 3"/>
          <p:cNvPicPr>
            <a:picLocks noChangeAspect="1" noChangeArrowheads="1"/>
          </p:cNvPicPr>
          <p:nvPr/>
        </p:nvPicPr>
        <p:blipFill>
          <a:blip r:embed="rId2"/>
          <a:srcRect/>
          <a:stretch>
            <a:fillRect/>
          </a:stretch>
        </p:blipFill>
        <p:spPr bwMode="auto">
          <a:xfrm>
            <a:off x="7810500" y="0"/>
            <a:ext cx="1333500" cy="124777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1676400" y="838200"/>
            <a:ext cx="5791200" cy="6019800"/>
          </a:xfrm>
          <a:prstGeom prst="rect">
            <a:avLst/>
          </a:prstGeom>
          <a:noFill/>
          <a:ln w="9525">
            <a:noFill/>
            <a:miter lim="800000"/>
            <a:headEnd/>
            <a:tailEnd/>
          </a:ln>
          <a:effectLst/>
        </p:spPr>
      </p:pic>
    </p:spTree>
    <p:extLst>
      <p:ext uri="{BB962C8B-B14F-4D97-AF65-F5344CB8AC3E}">
        <p14:creationId xmlns:p14="http://schemas.microsoft.com/office/powerpoint/2010/main" val="1766270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1203</TotalTime>
  <Words>3581</Words>
  <Application>Microsoft Office PowerPoint</Application>
  <PresentationFormat>On-screen Show (4:3)</PresentationFormat>
  <Paragraphs>413</Paragraphs>
  <Slides>109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Century Schoolbook</vt:lpstr>
      <vt:lpstr>Times New Roman</vt:lpstr>
      <vt:lpstr>Wingdings</vt:lpstr>
      <vt:lpstr>Office Theme</vt:lpstr>
      <vt:lpstr>Unit 2 18CSC203J-Computer Organization and Architecture</vt:lpstr>
      <vt:lpstr>Course Outcome</vt:lpstr>
      <vt:lpstr>Table of Contents</vt:lpstr>
      <vt:lpstr>REPRESENTING BINARY INTEGERS </vt:lpstr>
      <vt:lpstr>PowerPoint Presentation</vt:lpstr>
      <vt:lpstr>SUMMARY OF THE TABLE </vt:lpstr>
      <vt:lpstr>PowerPoint Presentation</vt:lpstr>
      <vt:lpstr>Examples of 2’s complement addition </vt:lpstr>
      <vt:lpstr>PowerPoint Presentation</vt:lpstr>
      <vt:lpstr>PowerPoint Presentation</vt:lpstr>
      <vt:lpstr>PowerPoint Presentation</vt:lpstr>
      <vt:lpstr>Representing Characters </vt:lpstr>
      <vt:lpstr>PowerPoint Presentation</vt:lpstr>
      <vt:lpstr>PowerPoint Presentation</vt:lpstr>
      <vt:lpstr>Half Adder </vt:lpstr>
      <vt:lpstr>BLOCK DIAGRAM </vt:lpstr>
      <vt:lpstr>Full Adder</vt:lpstr>
      <vt:lpstr>Truth Table and Circuit Diagram </vt:lpstr>
      <vt:lpstr>Half Subtractor</vt:lpstr>
      <vt:lpstr>Truth Table and Circuit Diagram </vt:lpstr>
      <vt:lpstr>Full Subtractor</vt:lpstr>
      <vt:lpstr>PowerPoint Presentation</vt:lpstr>
      <vt:lpstr>Ripple  Carry Adder </vt:lpstr>
      <vt:lpstr>Carry Propagation </vt:lpstr>
      <vt:lpstr>Carry Propagation </vt:lpstr>
      <vt:lpstr>Carry Propagation </vt:lpstr>
      <vt:lpstr>4 BIT ADDER</vt:lpstr>
      <vt:lpstr>4-Bit Adder</vt:lpstr>
      <vt:lpstr>4-Bit Ripple Carry Adder</vt:lpstr>
      <vt:lpstr>Design of Fast adder:  Carry Look-ahead Adder</vt:lpstr>
      <vt:lpstr>PowerPoint Presentation</vt:lpstr>
      <vt:lpstr>Design of fast Adders</vt:lpstr>
      <vt:lpstr>Carry Look-ahead Adder</vt:lpstr>
      <vt:lpstr>Carry Look-ahead Adder</vt:lpstr>
      <vt:lpstr>Carry Look-ahead Adder</vt:lpstr>
      <vt:lpstr>Carry Look-ahead Adder</vt:lpstr>
      <vt:lpstr>4-bit Carry Look-ahead Adder</vt:lpstr>
      <vt:lpstr>4-bit adder Carry Look-ahead Adder</vt:lpstr>
      <vt:lpstr>PowerPoint Presentation</vt:lpstr>
      <vt:lpstr>4-bit Carry Look-ahead Adder</vt:lpstr>
      <vt:lpstr>Binary Parallel Adder/Subtractor:  </vt:lpstr>
      <vt:lpstr>Binary Parallel Adder/Subtractor:  </vt:lpstr>
      <vt:lpstr>PowerPoint Presentation</vt:lpstr>
      <vt:lpstr>Binary Parallel Adder/Subtractor:  </vt:lpstr>
      <vt:lpstr>Multiplication of Positive Numbers Binary Multiplier</vt:lpstr>
      <vt:lpstr>Binary Multiplier</vt:lpstr>
      <vt:lpstr>Binary Multiplier</vt:lpstr>
      <vt:lpstr>Binary Multiplier</vt:lpstr>
      <vt:lpstr>Binary Multiplier</vt:lpstr>
      <vt:lpstr>Binary Multiplier</vt:lpstr>
      <vt:lpstr>Binary Multiplier</vt:lpstr>
      <vt:lpstr>Example</vt:lpstr>
      <vt:lpstr>Multiplication of Positive Numbers:  Shift-and-Add Multiplier</vt:lpstr>
      <vt:lpstr>Shift-and-Add Multiplication</vt:lpstr>
      <vt:lpstr>Shift-and-Add Multiplier</vt:lpstr>
      <vt:lpstr>Shift-and-Add Multiplier</vt:lpstr>
      <vt:lpstr>Shift - and - Add multiplier</vt:lpstr>
      <vt:lpstr>Shift-and-Add Multiplier</vt:lpstr>
      <vt:lpstr>Shift-and-Add Multiplier</vt:lpstr>
      <vt:lpstr>Example to multiply 11 and 13</vt:lpstr>
      <vt:lpstr>Example to multiply 11 and 13</vt:lpstr>
      <vt:lpstr>Signed Multiplication - Booth Algorithm</vt:lpstr>
      <vt:lpstr>Signed Multiplication - Booth Algorithm</vt:lpstr>
      <vt:lpstr>Signed Multiplication - Booth Algorithm</vt:lpstr>
      <vt:lpstr>Signed Multiplication - Booth Algorithm</vt:lpstr>
      <vt:lpstr>Signed Multiplication - Booth Algorithm</vt:lpstr>
      <vt:lpstr>PowerPoint Presentation</vt:lpstr>
      <vt:lpstr>PowerPoint Presentation</vt:lpstr>
      <vt:lpstr>Alternate Method : The BOOTH Algorithm</vt:lpstr>
      <vt:lpstr>The BOOTH RECODED MULTIPLIER</vt:lpstr>
      <vt:lpstr>BOOTH Algorithm</vt:lpstr>
      <vt:lpstr>BOOTH Algorithm</vt:lpstr>
      <vt:lpstr>BOOTH Algorithm</vt:lpstr>
      <vt:lpstr>BOOTH Algorithm</vt:lpstr>
      <vt:lpstr>BOOTH Algorithm</vt:lpstr>
      <vt:lpstr>PowerPoint Presentation</vt:lpstr>
      <vt:lpstr>FAST MULTIPLICATION</vt:lpstr>
      <vt:lpstr>Fast Multiplication</vt:lpstr>
      <vt:lpstr>Bit-Pair Recoding of Multipliers</vt:lpstr>
      <vt:lpstr>Bit-Pair Recoding of Multipliers</vt:lpstr>
      <vt:lpstr>Bit-Pair Recoding of Multipliers</vt:lpstr>
      <vt:lpstr>PowerPoint Presentation</vt:lpstr>
      <vt:lpstr>Bit-Pair Recoding of Multipliers</vt:lpstr>
      <vt:lpstr>Carry-Save Addition of Summands</vt:lpstr>
      <vt:lpstr>Carry-Save Addition of Summands</vt:lpstr>
      <vt:lpstr>Ripple Carry Array</vt:lpstr>
      <vt:lpstr>Carry Save Array </vt:lpstr>
      <vt:lpstr>Carry-Save Addition of Summands</vt:lpstr>
      <vt:lpstr>PowerPoint Presentation</vt:lpstr>
      <vt:lpstr>PowerPoint Presentation</vt:lpstr>
      <vt:lpstr>PowerPoint Presentation</vt:lpstr>
      <vt:lpstr>Integer Division</vt:lpstr>
      <vt:lpstr>Integer Division</vt:lpstr>
      <vt:lpstr>Integer Division</vt:lpstr>
      <vt:lpstr>Restoring Division</vt:lpstr>
      <vt:lpstr>Restoring Division</vt:lpstr>
      <vt:lpstr>Restoring Division</vt:lpstr>
      <vt:lpstr>Restoring Division</vt:lpstr>
      <vt:lpstr>Restoring Division</vt:lpstr>
      <vt:lpstr>Non-Restoring Division</vt:lpstr>
      <vt:lpstr>Non-Restoring Division</vt:lpstr>
      <vt:lpstr>Non-Restoring Division</vt:lpstr>
      <vt:lpstr>Non-Restoring Division</vt:lpstr>
      <vt:lpstr>Floating point numbers and operations</vt:lpstr>
      <vt:lpstr>Floating Point Numbers and Operations</vt:lpstr>
      <vt:lpstr>Floating Point Numbers and Operations</vt:lpstr>
      <vt:lpstr>PowerPoint Presentation</vt:lpstr>
      <vt:lpstr>Floating Point Numbers and Operations</vt:lpstr>
      <vt:lpstr>Floating Point Numbers and Operations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VaishuVishnu</dc:creator>
  <cp:lastModifiedBy>USER</cp:lastModifiedBy>
  <cp:revision>26</cp:revision>
  <dcterms:created xsi:type="dcterms:W3CDTF">2021-09-16T03:54:53Z</dcterms:created>
  <dcterms:modified xsi:type="dcterms:W3CDTF">2021-12-06T04:27:21Z</dcterms:modified>
</cp:coreProperties>
</file>